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x="18288000" cy="10287000"/>
  <p:notesSz cx="6858000" cy="9144000"/>
  <p:embeddedFontLst>
    <p:embeddedFont>
      <p:font typeface="Poppins" charset="1" panose="00000500000000000000"/>
      <p:regular r:id="rId19"/>
    </p:embeddedFont>
    <p:embeddedFont>
      <p:font typeface="Poppins Bold" charset="1" panose="00000800000000000000"/>
      <p:regular r:id="rId20"/>
    </p:embeddedFont>
    <p:embeddedFont>
      <p:font typeface="Helvetica World" charset="1" panose="020B0500040000020004"/>
      <p:regular r:id="rId21"/>
    </p:embeddedFont>
    <p:embeddedFont>
      <p:font typeface="Canva Sans Bold" charset="1" panose="020B0803030501040103"/>
      <p:regular r:id="rId22"/>
    </p:embeddedFont>
    <p:embeddedFont>
      <p:font typeface="IBM Plex Mono Bold" charset="1" panose="020B0809050203000203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jpeg" Type="http://schemas.openxmlformats.org/officeDocument/2006/relationships/image"/><Relationship Id="rId7" Target="../media/image6.jpeg" Type="http://schemas.openxmlformats.org/officeDocument/2006/relationships/image"/><Relationship Id="rId8" Target="../media/image7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9.svg" Type="http://schemas.openxmlformats.org/officeDocument/2006/relationships/image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33.jpeg" Type="http://schemas.openxmlformats.org/officeDocument/2006/relationships/image"/><Relationship Id="rId5" Target="../media/image34.png" Type="http://schemas.openxmlformats.org/officeDocument/2006/relationships/image"/><Relationship Id="rId6" Target="../media/image35.svg" Type="http://schemas.openxmlformats.org/officeDocument/2006/relationships/image"/><Relationship Id="rId7" Target="../media/image36.png" Type="http://schemas.openxmlformats.org/officeDocument/2006/relationships/image"/><Relationship Id="rId8" Target="../media/image37.png" Type="http://schemas.openxmlformats.org/officeDocument/2006/relationships/image"/><Relationship Id="rId9" Target="../media/image38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40.png" Type="http://schemas.openxmlformats.org/officeDocument/2006/relationships/image"/><Relationship Id="rId5" Target="../media/image41.png" Type="http://schemas.openxmlformats.org/officeDocument/2006/relationships/image"/><Relationship Id="rId6" Target="../media/image42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3.jpeg" Type="http://schemas.openxmlformats.org/officeDocument/2006/relationships/image"/><Relationship Id="rId3" Target="../media/image9.png" Type="http://schemas.openxmlformats.org/officeDocument/2006/relationships/image"/><Relationship Id="rId4" Target="../media/image10.svg" Type="http://schemas.openxmlformats.org/officeDocument/2006/relationships/image"/><Relationship Id="rId5" Target="../media/image44.jpeg" Type="http://schemas.openxmlformats.org/officeDocument/2006/relationships/image"/><Relationship Id="rId6" Target="../media/image45.jpeg" Type="http://schemas.openxmlformats.org/officeDocument/2006/relationships/image"/><Relationship Id="rId7" Target="../media/image46.jpe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47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1.jpeg" Type="http://schemas.openxmlformats.org/officeDocument/2006/relationships/image"/><Relationship Id="rId7" Target="../media/image12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jpeg" Type="http://schemas.openxmlformats.org/officeDocument/2006/relationships/image"/><Relationship Id="rId3" Target="../media/image14.jpeg" Type="http://schemas.openxmlformats.org/officeDocument/2006/relationships/image"/><Relationship Id="rId4" Target="../media/image15.jpeg" Type="http://schemas.openxmlformats.org/officeDocument/2006/relationships/image"/><Relationship Id="rId5" Target="../media/image16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7.jpeg" Type="http://schemas.openxmlformats.org/officeDocument/2006/relationships/image"/><Relationship Id="rId5" Target="../media/image18.pn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5.jpeg" Type="http://schemas.openxmlformats.org/officeDocument/2006/relationships/image"/><Relationship Id="rId11" Target="../media/image26.png" Type="http://schemas.openxmlformats.org/officeDocument/2006/relationships/image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19.jpeg" Type="http://schemas.openxmlformats.org/officeDocument/2006/relationships/image"/><Relationship Id="rId5" Target="../media/image20.jpeg" Type="http://schemas.openxmlformats.org/officeDocument/2006/relationships/image"/><Relationship Id="rId6" Target="../media/image21.png" Type="http://schemas.openxmlformats.org/officeDocument/2006/relationships/image"/><Relationship Id="rId7" Target="../media/image22.png" Type="http://schemas.openxmlformats.org/officeDocument/2006/relationships/image"/><Relationship Id="rId8" Target="../media/image23.png" Type="http://schemas.openxmlformats.org/officeDocument/2006/relationships/image"/><Relationship Id="rId9" Target="../media/image24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27.png" Type="http://schemas.openxmlformats.org/officeDocument/2006/relationships/image"/><Relationship Id="rId7" Target="../media/image28.jpeg" Type="http://schemas.openxmlformats.org/officeDocument/2006/relationships/image"/><Relationship Id="rId8" Target="../media/image29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Relationship Id="rId3" Target="../media/image9.png" Type="http://schemas.openxmlformats.org/officeDocument/2006/relationships/image"/><Relationship Id="rId4" Target="../media/image10.sv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jpeg" Type="http://schemas.openxmlformats.org/officeDocument/2006/relationships/image"/><Relationship Id="rId3" Target="../media/image9.png" Type="http://schemas.openxmlformats.org/officeDocument/2006/relationships/image"/><Relationship Id="rId4" Target="../media/image10.sv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Relationship Id="rId7" Target="../media/image32.jpeg" Type="http://schemas.openxmlformats.org/officeDocument/2006/relationships/image"/><Relationship Id="rId8" Target="../media/VAGFpo7fxF4.mp4" Type="http://schemas.openxmlformats.org/officeDocument/2006/relationships/video"/><Relationship Id="rId9" Target="../media/VAGFpo7fxF4.mp4" Type="http://schemas.microsoft.com/office/2007/relationships/media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C131D">
                <a:alpha val="100000"/>
              </a:srgbClr>
            </a:gs>
            <a:gs pos="100000">
              <a:srgbClr val="0F2E4A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052390" y="5796435"/>
            <a:ext cx="10205395" cy="4490565"/>
          </a:xfrm>
          <a:custGeom>
            <a:avLst/>
            <a:gdLst/>
            <a:ahLst/>
            <a:cxnLst/>
            <a:rect r="r" b="b" t="t" l="l"/>
            <a:pathLst>
              <a:path h="4490565" w="10205395">
                <a:moveTo>
                  <a:pt x="0" y="0"/>
                </a:moveTo>
                <a:lnTo>
                  <a:pt x="10205396" y="0"/>
                </a:lnTo>
                <a:lnTo>
                  <a:pt x="10205396" y="4490565"/>
                </a:lnTo>
                <a:lnTo>
                  <a:pt x="0" y="4490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4" t="-9446" r="0" b="-42225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3" id="3"/>
          <p:cNvGrpSpPr/>
          <p:nvPr/>
        </p:nvGrpSpPr>
        <p:grpSpPr>
          <a:xfrm rot="0">
            <a:off x="7931703" y="5963070"/>
            <a:ext cx="2438700" cy="807119"/>
            <a:chOff x="0" y="0"/>
            <a:chExt cx="343748" cy="11376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43748" cy="113768"/>
            </a:xfrm>
            <a:custGeom>
              <a:avLst/>
              <a:gdLst/>
              <a:ahLst/>
              <a:cxnLst/>
              <a:rect r="r" b="b" t="t" l="l"/>
              <a:pathLst>
                <a:path h="113768" w="343748">
                  <a:moveTo>
                    <a:pt x="56884" y="0"/>
                  </a:moveTo>
                  <a:lnTo>
                    <a:pt x="286864" y="0"/>
                  </a:lnTo>
                  <a:cubicBezTo>
                    <a:pt x="318280" y="0"/>
                    <a:pt x="343748" y="25468"/>
                    <a:pt x="343748" y="56884"/>
                  </a:cubicBezTo>
                  <a:lnTo>
                    <a:pt x="343748" y="56884"/>
                  </a:lnTo>
                  <a:cubicBezTo>
                    <a:pt x="343748" y="71970"/>
                    <a:pt x="337755" y="86439"/>
                    <a:pt x="327087" y="97107"/>
                  </a:cubicBezTo>
                  <a:cubicBezTo>
                    <a:pt x="316420" y="107775"/>
                    <a:pt x="301951" y="113768"/>
                    <a:pt x="286864" y="113768"/>
                  </a:cubicBezTo>
                  <a:lnTo>
                    <a:pt x="56884" y="113768"/>
                  </a:lnTo>
                  <a:cubicBezTo>
                    <a:pt x="25468" y="113768"/>
                    <a:pt x="0" y="88300"/>
                    <a:pt x="0" y="56884"/>
                  </a:cubicBezTo>
                  <a:lnTo>
                    <a:pt x="0" y="56884"/>
                  </a:lnTo>
                  <a:cubicBezTo>
                    <a:pt x="0" y="25468"/>
                    <a:pt x="25468" y="0"/>
                    <a:pt x="56884" y="0"/>
                  </a:cubicBezTo>
                  <a:close/>
                </a:path>
              </a:pathLst>
            </a:custGeom>
            <a:solidFill>
              <a:srgbClr val="026233">
                <a:alpha val="18824"/>
              </a:srgbClr>
            </a:solidFill>
            <a:ln w="38100" cap="sq">
              <a:solidFill>
                <a:srgbClr val="07070B">
                  <a:alpha val="18824"/>
                </a:srgbClr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343748" cy="1518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6578" y="12735"/>
            <a:ext cx="18254843" cy="10287000"/>
          </a:xfrm>
          <a:custGeom>
            <a:avLst/>
            <a:gdLst/>
            <a:ahLst/>
            <a:cxnLst/>
            <a:rect r="r" b="b" t="t" l="l"/>
            <a:pathLst>
              <a:path h="10287000" w="18254843">
                <a:moveTo>
                  <a:pt x="0" y="0"/>
                </a:moveTo>
                <a:lnTo>
                  <a:pt x="18254844" y="0"/>
                </a:lnTo>
                <a:lnTo>
                  <a:pt x="1825484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8000"/>
            </a:blip>
            <a:stretch>
              <a:fillRect l="0" t="-1092" r="0" b="-17303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296291" y="2811956"/>
            <a:ext cx="9695417" cy="14160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50"/>
              </a:lnSpc>
            </a:pPr>
            <a:r>
              <a:rPr lang="en-US" sz="5000">
                <a:solidFill>
                  <a:srgbClr val="FFFFFF"/>
                </a:solidFill>
                <a:latin typeface="Poppins"/>
              </a:rPr>
              <a:t>Agricultural Chatbot for Moroccan Farmers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307379" y="4281943"/>
            <a:ext cx="9695417" cy="7397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50"/>
              </a:lnSpc>
            </a:pPr>
            <a:r>
              <a:rPr lang="en-US" sz="5000">
                <a:solidFill>
                  <a:srgbClr val="FFFFFF"/>
                </a:solidFill>
                <a:latin typeface="Poppins Bold"/>
              </a:rPr>
              <a:t>Flahti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-744683" y="3428669"/>
            <a:ext cx="5447285" cy="891374"/>
          </a:xfrm>
          <a:custGeom>
            <a:avLst/>
            <a:gdLst/>
            <a:ahLst/>
            <a:cxnLst/>
            <a:rect r="r" b="b" t="t" l="l"/>
            <a:pathLst>
              <a:path h="891374" w="5447285">
                <a:moveTo>
                  <a:pt x="0" y="0"/>
                </a:moveTo>
                <a:lnTo>
                  <a:pt x="5447285" y="0"/>
                </a:lnTo>
                <a:lnTo>
                  <a:pt x="5447285" y="891374"/>
                </a:lnTo>
                <a:lnTo>
                  <a:pt x="0" y="89137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true" rot="0">
            <a:off x="13763324" y="6770189"/>
            <a:ext cx="5447285" cy="891374"/>
          </a:xfrm>
          <a:custGeom>
            <a:avLst/>
            <a:gdLst/>
            <a:ahLst/>
            <a:cxnLst/>
            <a:rect r="r" b="b" t="t" l="l"/>
            <a:pathLst>
              <a:path h="891374" w="5447285">
                <a:moveTo>
                  <a:pt x="5447285" y="891374"/>
                </a:moveTo>
                <a:lnTo>
                  <a:pt x="0" y="891374"/>
                </a:lnTo>
                <a:lnTo>
                  <a:pt x="0" y="0"/>
                </a:lnTo>
                <a:lnTo>
                  <a:pt x="5447285" y="0"/>
                </a:lnTo>
                <a:lnTo>
                  <a:pt x="5447285" y="891374"/>
                </a:lnTo>
                <a:close/>
              </a:path>
            </a:pathLst>
          </a:custGeom>
          <a:blipFill>
            <a:blip r:embed="rId4">
              <a:alphaModFix amt="3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5400000">
            <a:off x="-3106128" y="3128482"/>
            <a:ext cx="10287000" cy="4030036"/>
          </a:xfrm>
          <a:custGeom>
            <a:avLst/>
            <a:gdLst/>
            <a:ahLst/>
            <a:cxnLst/>
            <a:rect r="r" b="b" t="t" l="l"/>
            <a:pathLst>
              <a:path h="4030036" w="10287000">
                <a:moveTo>
                  <a:pt x="0" y="0"/>
                </a:moveTo>
                <a:lnTo>
                  <a:pt x="10287000" y="0"/>
                </a:lnTo>
                <a:lnTo>
                  <a:pt x="10287000" y="4030036"/>
                </a:lnTo>
                <a:lnTo>
                  <a:pt x="0" y="403003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26000"/>
            </a:blip>
            <a:stretch>
              <a:fillRect l="0" t="-5885" r="0" b="-30677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10800000">
            <a:off x="4052390" y="12735"/>
            <a:ext cx="10205395" cy="2650036"/>
          </a:xfrm>
          <a:custGeom>
            <a:avLst/>
            <a:gdLst/>
            <a:ahLst/>
            <a:cxnLst/>
            <a:rect r="r" b="b" t="t" l="l"/>
            <a:pathLst>
              <a:path h="2650036" w="10205395">
                <a:moveTo>
                  <a:pt x="0" y="0"/>
                </a:moveTo>
                <a:lnTo>
                  <a:pt x="10205396" y="0"/>
                </a:lnTo>
                <a:lnTo>
                  <a:pt x="10205396" y="2650036"/>
                </a:lnTo>
                <a:lnTo>
                  <a:pt x="0" y="265003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26000"/>
            </a:blip>
            <a:stretch>
              <a:fillRect l="-18302" t="-60839" r="-18410" b="-102405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3" id="13"/>
          <p:cNvSpPr/>
          <p:nvPr/>
        </p:nvSpPr>
        <p:spPr>
          <a:xfrm flipH="false" flipV="false" rot="5400000">
            <a:off x="11129393" y="3128393"/>
            <a:ext cx="10287000" cy="4030214"/>
          </a:xfrm>
          <a:custGeom>
            <a:avLst/>
            <a:gdLst/>
            <a:ahLst/>
            <a:cxnLst/>
            <a:rect r="r" b="b" t="t" l="l"/>
            <a:pathLst>
              <a:path h="4030214" w="10287000">
                <a:moveTo>
                  <a:pt x="0" y="0"/>
                </a:moveTo>
                <a:lnTo>
                  <a:pt x="10287000" y="0"/>
                </a:lnTo>
                <a:lnTo>
                  <a:pt x="10287000" y="4030214"/>
                </a:lnTo>
                <a:lnTo>
                  <a:pt x="0" y="403021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26000"/>
            </a:blip>
            <a:stretch>
              <a:fillRect l="0" t="-25524" r="0" b="-27623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2623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08222" y="514350"/>
            <a:ext cx="16230600" cy="1028700"/>
            <a:chOff x="0" y="0"/>
            <a:chExt cx="2287793" cy="14500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287793" cy="145001"/>
            </a:xfrm>
            <a:custGeom>
              <a:avLst/>
              <a:gdLst/>
              <a:ahLst/>
              <a:cxnLst/>
              <a:rect r="r" b="b" t="t" l="l"/>
              <a:pathLst>
                <a:path h="145001" w="2287793">
                  <a:moveTo>
                    <a:pt x="9540" y="0"/>
                  </a:moveTo>
                  <a:lnTo>
                    <a:pt x="2278253" y="0"/>
                  </a:lnTo>
                  <a:cubicBezTo>
                    <a:pt x="2280783" y="0"/>
                    <a:pt x="2283209" y="1005"/>
                    <a:pt x="2284999" y="2794"/>
                  </a:cubicBezTo>
                  <a:cubicBezTo>
                    <a:pt x="2286788" y="4583"/>
                    <a:pt x="2287793" y="7010"/>
                    <a:pt x="2287793" y="9540"/>
                  </a:cubicBezTo>
                  <a:lnTo>
                    <a:pt x="2287793" y="135461"/>
                  </a:lnTo>
                  <a:cubicBezTo>
                    <a:pt x="2287793" y="137991"/>
                    <a:pt x="2286788" y="140418"/>
                    <a:pt x="2284999" y="142207"/>
                  </a:cubicBezTo>
                  <a:cubicBezTo>
                    <a:pt x="2283209" y="143996"/>
                    <a:pt x="2280783" y="145001"/>
                    <a:pt x="2278253" y="145001"/>
                  </a:cubicBezTo>
                  <a:lnTo>
                    <a:pt x="9540" y="145001"/>
                  </a:lnTo>
                  <a:cubicBezTo>
                    <a:pt x="4271" y="145001"/>
                    <a:pt x="0" y="140730"/>
                    <a:pt x="0" y="135461"/>
                  </a:cubicBezTo>
                  <a:lnTo>
                    <a:pt x="0" y="9540"/>
                  </a:lnTo>
                  <a:cubicBezTo>
                    <a:pt x="0" y="4271"/>
                    <a:pt x="4271" y="0"/>
                    <a:pt x="9540" y="0"/>
                  </a:cubicBezTo>
                  <a:close/>
                </a:path>
              </a:pathLst>
            </a:custGeom>
            <a:solidFill>
              <a:srgbClr val="244389">
                <a:alpha val="18824"/>
              </a:srgbClr>
            </a:solidFill>
            <a:ln w="38100" cap="sq">
              <a:solidFill>
                <a:srgbClr val="FFFFFF">
                  <a:alpha val="18824"/>
                </a:srgbClr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287793" cy="1831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488140" y="779906"/>
            <a:ext cx="490819" cy="444414"/>
          </a:xfrm>
          <a:custGeom>
            <a:avLst/>
            <a:gdLst/>
            <a:ahLst/>
            <a:cxnLst/>
            <a:rect r="r" b="b" t="t" l="l"/>
            <a:pathLst>
              <a:path h="444414" w="490819">
                <a:moveTo>
                  <a:pt x="0" y="0"/>
                </a:moveTo>
                <a:lnTo>
                  <a:pt x="490819" y="0"/>
                </a:lnTo>
                <a:lnTo>
                  <a:pt x="490819" y="444414"/>
                </a:lnTo>
                <a:lnTo>
                  <a:pt x="0" y="4444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360023" y="680304"/>
            <a:ext cx="643617" cy="643617"/>
          </a:xfrm>
          <a:custGeom>
            <a:avLst/>
            <a:gdLst/>
            <a:ahLst/>
            <a:cxnLst/>
            <a:rect r="r" b="b" t="t" l="l"/>
            <a:pathLst>
              <a:path h="643617" w="643617">
                <a:moveTo>
                  <a:pt x="0" y="0"/>
                </a:moveTo>
                <a:lnTo>
                  <a:pt x="643617" y="0"/>
                </a:lnTo>
                <a:lnTo>
                  <a:pt x="643617" y="643617"/>
                </a:lnTo>
                <a:lnTo>
                  <a:pt x="0" y="64361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  <a:ln cap="rnd">
            <a:noFill/>
            <a:prstDash val="solid"/>
            <a:round/>
          </a:ln>
        </p:spPr>
      </p:sp>
      <p:sp>
        <p:nvSpPr>
          <p:cNvPr name="AutoShape 7" id="7"/>
          <p:cNvSpPr/>
          <p:nvPr/>
        </p:nvSpPr>
        <p:spPr>
          <a:xfrm>
            <a:off x="7164000" y="4073902"/>
            <a:ext cx="4367070" cy="0"/>
          </a:xfrm>
          <a:prstGeom prst="line">
            <a:avLst/>
          </a:prstGeom>
          <a:ln cap="flat" w="28575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8" id="8"/>
          <p:cNvSpPr/>
          <p:nvPr/>
        </p:nvSpPr>
        <p:spPr>
          <a:xfrm flipH="true">
            <a:off x="7164000" y="8356251"/>
            <a:ext cx="4367070" cy="0"/>
          </a:xfrm>
          <a:prstGeom prst="line">
            <a:avLst/>
          </a:prstGeom>
          <a:ln cap="flat" w="28575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9" id="9"/>
          <p:cNvSpPr/>
          <p:nvPr/>
        </p:nvSpPr>
        <p:spPr>
          <a:xfrm>
            <a:off x="13863118" y="4722917"/>
            <a:ext cx="0" cy="2034065"/>
          </a:xfrm>
          <a:prstGeom prst="line">
            <a:avLst/>
          </a:prstGeom>
          <a:ln cap="flat" w="28575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10" id="10"/>
          <p:cNvGrpSpPr/>
          <p:nvPr/>
        </p:nvGrpSpPr>
        <p:grpSpPr>
          <a:xfrm rot="0">
            <a:off x="2645925" y="2047215"/>
            <a:ext cx="3616757" cy="4053374"/>
            <a:chOff x="0" y="0"/>
            <a:chExt cx="1324438" cy="148432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324438" cy="1484325"/>
            </a:xfrm>
            <a:custGeom>
              <a:avLst/>
              <a:gdLst/>
              <a:ahLst/>
              <a:cxnLst/>
              <a:rect r="r" b="b" t="t" l="l"/>
              <a:pathLst>
                <a:path h="1484325" w="1324438">
                  <a:moveTo>
                    <a:pt x="109169" y="0"/>
                  </a:moveTo>
                  <a:lnTo>
                    <a:pt x="1215269" y="0"/>
                  </a:lnTo>
                  <a:cubicBezTo>
                    <a:pt x="1244222" y="0"/>
                    <a:pt x="1271990" y="11502"/>
                    <a:pt x="1292463" y="31975"/>
                  </a:cubicBezTo>
                  <a:cubicBezTo>
                    <a:pt x="1312936" y="52448"/>
                    <a:pt x="1324438" y="80216"/>
                    <a:pt x="1324438" y="109169"/>
                  </a:cubicBezTo>
                  <a:lnTo>
                    <a:pt x="1324438" y="1375156"/>
                  </a:lnTo>
                  <a:cubicBezTo>
                    <a:pt x="1324438" y="1435448"/>
                    <a:pt x="1275561" y="1484325"/>
                    <a:pt x="1215269" y="1484325"/>
                  </a:cubicBezTo>
                  <a:lnTo>
                    <a:pt x="109169" y="1484325"/>
                  </a:lnTo>
                  <a:cubicBezTo>
                    <a:pt x="80216" y="1484325"/>
                    <a:pt x="52448" y="1472823"/>
                    <a:pt x="31975" y="1452350"/>
                  </a:cubicBezTo>
                  <a:cubicBezTo>
                    <a:pt x="11502" y="1431877"/>
                    <a:pt x="0" y="1404109"/>
                    <a:pt x="0" y="1375156"/>
                  </a:cubicBezTo>
                  <a:lnTo>
                    <a:pt x="0" y="109169"/>
                  </a:lnTo>
                  <a:cubicBezTo>
                    <a:pt x="0" y="48877"/>
                    <a:pt x="48877" y="0"/>
                    <a:pt x="109169" y="0"/>
                  </a:cubicBezTo>
                  <a:close/>
                </a:path>
              </a:pathLst>
            </a:custGeom>
            <a:solidFill>
              <a:srgbClr val="098046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1324438" cy="1522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13348747" y="2211919"/>
            <a:ext cx="1003826" cy="1086819"/>
          </a:xfrm>
          <a:custGeom>
            <a:avLst/>
            <a:gdLst/>
            <a:ahLst/>
            <a:cxnLst/>
            <a:rect r="r" b="b" t="t" l="l"/>
            <a:pathLst>
              <a:path h="1086819" w="1003826">
                <a:moveTo>
                  <a:pt x="0" y="0"/>
                </a:moveTo>
                <a:lnTo>
                  <a:pt x="1003825" y="0"/>
                </a:lnTo>
                <a:lnTo>
                  <a:pt x="1003825" y="1086819"/>
                </a:lnTo>
                <a:lnTo>
                  <a:pt x="0" y="108681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12209441" y="7167353"/>
            <a:ext cx="3307354" cy="2407383"/>
            <a:chOff x="0" y="0"/>
            <a:chExt cx="4409805" cy="3209844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4409805" cy="3209844"/>
            </a:xfrm>
            <a:custGeom>
              <a:avLst/>
              <a:gdLst/>
              <a:ahLst/>
              <a:cxnLst/>
              <a:rect r="r" b="b" t="t" l="l"/>
              <a:pathLst>
                <a:path h="3209844" w="4409805">
                  <a:moveTo>
                    <a:pt x="0" y="0"/>
                  </a:moveTo>
                  <a:lnTo>
                    <a:pt x="4409805" y="0"/>
                  </a:lnTo>
                  <a:lnTo>
                    <a:pt x="4409805" y="3209844"/>
                  </a:lnTo>
                  <a:lnTo>
                    <a:pt x="0" y="32098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alphaModFix amt="69000"/>
              </a:blip>
              <a:stretch>
                <a:fillRect l="-20722" t="0" r="-16032" b="0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1018814" y="418833"/>
              <a:ext cx="2372177" cy="2372177"/>
            </a:xfrm>
            <a:custGeom>
              <a:avLst/>
              <a:gdLst/>
              <a:ahLst/>
              <a:cxnLst/>
              <a:rect r="r" b="b" t="t" l="l"/>
              <a:pathLst>
                <a:path h="2372177" w="2372177">
                  <a:moveTo>
                    <a:pt x="0" y="0"/>
                  </a:moveTo>
                  <a:lnTo>
                    <a:pt x="2372177" y="0"/>
                  </a:lnTo>
                  <a:lnTo>
                    <a:pt x="2372177" y="2372177"/>
                  </a:lnTo>
                  <a:lnTo>
                    <a:pt x="0" y="23721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</p:spPr>
        </p:sp>
      </p:grpSp>
      <p:sp>
        <p:nvSpPr>
          <p:cNvPr name="Freeform 17" id="17"/>
          <p:cNvSpPr/>
          <p:nvPr/>
        </p:nvSpPr>
        <p:spPr>
          <a:xfrm flipH="false" flipV="false" rot="0">
            <a:off x="2826975" y="6756982"/>
            <a:ext cx="3435706" cy="2723578"/>
          </a:xfrm>
          <a:custGeom>
            <a:avLst/>
            <a:gdLst/>
            <a:ahLst/>
            <a:cxnLst/>
            <a:rect r="r" b="b" t="t" l="l"/>
            <a:pathLst>
              <a:path h="2723578" w="3435706">
                <a:moveTo>
                  <a:pt x="0" y="0"/>
                </a:moveTo>
                <a:lnTo>
                  <a:pt x="3435706" y="0"/>
                </a:lnTo>
                <a:lnTo>
                  <a:pt x="3435706" y="2723578"/>
                </a:lnTo>
                <a:lnTo>
                  <a:pt x="0" y="272357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2153772" y="880383"/>
            <a:ext cx="4677409" cy="2815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53"/>
              </a:lnSpc>
            </a:pPr>
            <a:r>
              <a:rPr lang="en-US" sz="2100">
                <a:solidFill>
                  <a:srgbClr val="FFFFFF"/>
                </a:solidFill>
                <a:latin typeface="Poppins Bold"/>
              </a:rPr>
              <a:t>Flahti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2059244" y="3298738"/>
            <a:ext cx="3582832" cy="11544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15"/>
              </a:lnSpc>
            </a:pPr>
            <a:r>
              <a:rPr lang="en-US" sz="2724">
                <a:solidFill>
                  <a:srgbClr val="FFFFFF"/>
                </a:solidFill>
                <a:latin typeface="Poppins"/>
              </a:rPr>
              <a:t>Increased Productivity and Profitability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3010636" y="2572558"/>
            <a:ext cx="3782969" cy="6110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08"/>
              </a:lnSpc>
            </a:pPr>
            <a:r>
              <a:rPr lang="en-US" sz="2157">
                <a:solidFill>
                  <a:srgbClr val="FFFFFF"/>
                </a:solidFill>
                <a:latin typeface="Poppins"/>
              </a:rPr>
              <a:t>Access to Expert Knowledge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3010636" y="3473027"/>
            <a:ext cx="3782969" cy="6110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08"/>
              </a:lnSpc>
            </a:pPr>
            <a:r>
              <a:rPr lang="en-US" sz="2157">
                <a:solidFill>
                  <a:srgbClr val="FFFFFF"/>
                </a:solidFill>
                <a:latin typeface="Poppins"/>
              </a:rPr>
              <a:t>Enhanced Farm Management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3010636" y="4370113"/>
            <a:ext cx="3782969" cy="3233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08"/>
              </a:lnSpc>
            </a:pPr>
            <a:r>
              <a:rPr lang="en-US" sz="2157">
                <a:solidFill>
                  <a:srgbClr val="FFFFFF"/>
                </a:solidFill>
                <a:latin typeface="Poppins"/>
              </a:rPr>
              <a:t>Market Information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3010636" y="4981183"/>
            <a:ext cx="2786408" cy="6110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08"/>
              </a:lnSpc>
            </a:pPr>
            <a:r>
              <a:rPr lang="en-US" sz="2157">
                <a:solidFill>
                  <a:srgbClr val="FFFFFF"/>
                </a:solidFill>
                <a:latin typeface="Poppins"/>
              </a:rPr>
              <a:t>Farm Management and Planning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7215808" y="810852"/>
            <a:ext cx="4435860" cy="440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0"/>
              </a:lnSpc>
            </a:pPr>
            <a:r>
              <a:rPr lang="en-US" sz="3000">
                <a:solidFill>
                  <a:srgbClr val="FFFFFF"/>
                </a:solidFill>
                <a:latin typeface="Poppins Bold"/>
              </a:rPr>
              <a:t>Why use our product ?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2623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08222" y="514350"/>
            <a:ext cx="16230600" cy="1028700"/>
            <a:chOff x="0" y="0"/>
            <a:chExt cx="2287793" cy="14500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287793" cy="145001"/>
            </a:xfrm>
            <a:custGeom>
              <a:avLst/>
              <a:gdLst/>
              <a:ahLst/>
              <a:cxnLst/>
              <a:rect r="r" b="b" t="t" l="l"/>
              <a:pathLst>
                <a:path h="145001" w="2287793">
                  <a:moveTo>
                    <a:pt x="9540" y="0"/>
                  </a:moveTo>
                  <a:lnTo>
                    <a:pt x="2278253" y="0"/>
                  </a:lnTo>
                  <a:cubicBezTo>
                    <a:pt x="2280783" y="0"/>
                    <a:pt x="2283209" y="1005"/>
                    <a:pt x="2284999" y="2794"/>
                  </a:cubicBezTo>
                  <a:cubicBezTo>
                    <a:pt x="2286788" y="4583"/>
                    <a:pt x="2287793" y="7010"/>
                    <a:pt x="2287793" y="9540"/>
                  </a:cubicBezTo>
                  <a:lnTo>
                    <a:pt x="2287793" y="135461"/>
                  </a:lnTo>
                  <a:cubicBezTo>
                    <a:pt x="2287793" y="137991"/>
                    <a:pt x="2286788" y="140418"/>
                    <a:pt x="2284999" y="142207"/>
                  </a:cubicBezTo>
                  <a:cubicBezTo>
                    <a:pt x="2283209" y="143996"/>
                    <a:pt x="2280783" y="145001"/>
                    <a:pt x="2278253" y="145001"/>
                  </a:cubicBezTo>
                  <a:lnTo>
                    <a:pt x="9540" y="145001"/>
                  </a:lnTo>
                  <a:cubicBezTo>
                    <a:pt x="4271" y="145001"/>
                    <a:pt x="0" y="140730"/>
                    <a:pt x="0" y="135461"/>
                  </a:cubicBezTo>
                  <a:lnTo>
                    <a:pt x="0" y="9540"/>
                  </a:lnTo>
                  <a:cubicBezTo>
                    <a:pt x="0" y="4271"/>
                    <a:pt x="4271" y="0"/>
                    <a:pt x="9540" y="0"/>
                  </a:cubicBezTo>
                  <a:close/>
                </a:path>
              </a:pathLst>
            </a:custGeom>
            <a:solidFill>
              <a:srgbClr val="244389">
                <a:alpha val="18824"/>
              </a:srgbClr>
            </a:solidFill>
            <a:ln w="38100" cap="sq">
              <a:solidFill>
                <a:srgbClr val="FFFFFF">
                  <a:alpha val="18824"/>
                </a:srgbClr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287793" cy="1831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488140" y="779906"/>
            <a:ext cx="490819" cy="444414"/>
          </a:xfrm>
          <a:custGeom>
            <a:avLst/>
            <a:gdLst/>
            <a:ahLst/>
            <a:cxnLst/>
            <a:rect r="r" b="b" t="t" l="l"/>
            <a:pathLst>
              <a:path h="444414" w="490819">
                <a:moveTo>
                  <a:pt x="0" y="0"/>
                </a:moveTo>
                <a:lnTo>
                  <a:pt x="490819" y="0"/>
                </a:lnTo>
                <a:lnTo>
                  <a:pt x="490819" y="444414"/>
                </a:lnTo>
                <a:lnTo>
                  <a:pt x="0" y="4444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641236" y="4262136"/>
            <a:ext cx="3407908" cy="3407908"/>
          </a:xfrm>
          <a:custGeom>
            <a:avLst/>
            <a:gdLst/>
            <a:ahLst/>
            <a:cxnLst/>
            <a:rect r="r" b="b" t="t" l="l"/>
            <a:pathLst>
              <a:path h="3407908" w="3407908">
                <a:moveTo>
                  <a:pt x="0" y="0"/>
                </a:moveTo>
                <a:lnTo>
                  <a:pt x="3407908" y="0"/>
                </a:lnTo>
                <a:lnTo>
                  <a:pt x="3407908" y="3407907"/>
                </a:lnTo>
                <a:lnTo>
                  <a:pt x="0" y="340790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02371" y="5113046"/>
            <a:ext cx="3276216" cy="3276216"/>
          </a:xfrm>
          <a:custGeom>
            <a:avLst/>
            <a:gdLst/>
            <a:ahLst/>
            <a:cxnLst/>
            <a:rect r="r" b="b" t="t" l="l"/>
            <a:pathLst>
              <a:path h="3276216" w="3276216">
                <a:moveTo>
                  <a:pt x="0" y="0"/>
                </a:moveTo>
                <a:lnTo>
                  <a:pt x="3276216" y="0"/>
                </a:lnTo>
                <a:lnTo>
                  <a:pt x="3276216" y="3276216"/>
                </a:lnTo>
                <a:lnTo>
                  <a:pt x="0" y="327621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7609724" y="4601491"/>
            <a:ext cx="3068553" cy="3068553"/>
          </a:xfrm>
          <a:custGeom>
            <a:avLst/>
            <a:gdLst/>
            <a:ahLst/>
            <a:cxnLst/>
            <a:rect r="r" b="b" t="t" l="l"/>
            <a:pathLst>
              <a:path h="3068553" w="3068553">
                <a:moveTo>
                  <a:pt x="0" y="0"/>
                </a:moveTo>
                <a:lnTo>
                  <a:pt x="3068552" y="0"/>
                </a:lnTo>
                <a:lnTo>
                  <a:pt x="3068552" y="3068552"/>
                </a:lnTo>
                <a:lnTo>
                  <a:pt x="0" y="306855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8174189" y="813435"/>
            <a:ext cx="2426069" cy="440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0"/>
              </a:lnSpc>
            </a:pPr>
            <a:r>
              <a:rPr lang="en-US" sz="3000">
                <a:solidFill>
                  <a:srgbClr val="FFFFFF"/>
                </a:solidFill>
                <a:latin typeface="Poppins Bold"/>
              </a:rPr>
              <a:t>Future work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153772" y="880383"/>
            <a:ext cx="4677409" cy="2815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53"/>
              </a:lnSpc>
            </a:pPr>
            <a:r>
              <a:rPr lang="en-US" sz="2100">
                <a:solidFill>
                  <a:srgbClr val="FFFFFF"/>
                </a:solidFill>
                <a:latin typeface="Poppins Bold"/>
              </a:rPr>
              <a:t>Flahti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87571" y="2841167"/>
            <a:ext cx="5105815" cy="18637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8"/>
              </a:lnSpc>
            </a:pPr>
            <a:r>
              <a:rPr lang="en-US" sz="3498">
                <a:solidFill>
                  <a:srgbClr val="FFFFFF"/>
                </a:solidFill>
                <a:latin typeface="Poppins"/>
              </a:rPr>
              <a:t>Introduce moroccan dialect model in our chatbot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591093" y="3728319"/>
            <a:ext cx="5105815" cy="6255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8"/>
              </a:lnSpc>
            </a:pPr>
            <a:r>
              <a:rPr lang="en-US" sz="3498">
                <a:solidFill>
                  <a:srgbClr val="FFFFFF"/>
                </a:solidFill>
                <a:latin typeface="Poppins"/>
              </a:rPr>
              <a:t>Voice input option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792282" y="3414445"/>
            <a:ext cx="5105815" cy="6255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8"/>
              </a:lnSpc>
            </a:pPr>
            <a:r>
              <a:rPr lang="en-US" sz="3498">
                <a:solidFill>
                  <a:srgbClr val="FFFFFF"/>
                </a:solidFill>
                <a:latin typeface="Poppins"/>
              </a:rPr>
              <a:t>More Data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2623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3000"/>
            </a:blip>
            <a:stretch>
              <a:fillRect l="0" t="-41829" r="0" b="-3594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514350"/>
            <a:ext cx="16230600" cy="1028700"/>
            <a:chOff x="0" y="0"/>
            <a:chExt cx="2287793" cy="14500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287793" cy="145001"/>
            </a:xfrm>
            <a:custGeom>
              <a:avLst/>
              <a:gdLst/>
              <a:ahLst/>
              <a:cxnLst/>
              <a:rect r="r" b="b" t="t" l="l"/>
              <a:pathLst>
                <a:path h="145001" w="2287793">
                  <a:moveTo>
                    <a:pt x="9540" y="0"/>
                  </a:moveTo>
                  <a:lnTo>
                    <a:pt x="2278253" y="0"/>
                  </a:lnTo>
                  <a:cubicBezTo>
                    <a:pt x="2280783" y="0"/>
                    <a:pt x="2283209" y="1005"/>
                    <a:pt x="2284999" y="2794"/>
                  </a:cubicBezTo>
                  <a:cubicBezTo>
                    <a:pt x="2286788" y="4583"/>
                    <a:pt x="2287793" y="7010"/>
                    <a:pt x="2287793" y="9540"/>
                  </a:cubicBezTo>
                  <a:lnTo>
                    <a:pt x="2287793" y="135461"/>
                  </a:lnTo>
                  <a:cubicBezTo>
                    <a:pt x="2287793" y="137991"/>
                    <a:pt x="2286788" y="140418"/>
                    <a:pt x="2284999" y="142207"/>
                  </a:cubicBezTo>
                  <a:cubicBezTo>
                    <a:pt x="2283209" y="143996"/>
                    <a:pt x="2280783" y="145001"/>
                    <a:pt x="2278253" y="145001"/>
                  </a:cubicBezTo>
                  <a:lnTo>
                    <a:pt x="9540" y="145001"/>
                  </a:lnTo>
                  <a:cubicBezTo>
                    <a:pt x="4271" y="145001"/>
                    <a:pt x="0" y="140730"/>
                    <a:pt x="0" y="135461"/>
                  </a:cubicBezTo>
                  <a:lnTo>
                    <a:pt x="0" y="9540"/>
                  </a:lnTo>
                  <a:cubicBezTo>
                    <a:pt x="0" y="4271"/>
                    <a:pt x="4271" y="0"/>
                    <a:pt x="9540" y="0"/>
                  </a:cubicBezTo>
                  <a:close/>
                </a:path>
              </a:pathLst>
            </a:custGeom>
            <a:solidFill>
              <a:srgbClr val="244389">
                <a:alpha val="18824"/>
              </a:srgbClr>
            </a:solidFill>
            <a:ln w="38100" cap="sq">
              <a:solidFill>
                <a:srgbClr val="FFFFFF">
                  <a:alpha val="18824"/>
                </a:srgbClr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287793" cy="1831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488140" y="779906"/>
            <a:ext cx="490819" cy="444414"/>
          </a:xfrm>
          <a:custGeom>
            <a:avLst/>
            <a:gdLst/>
            <a:ahLst/>
            <a:cxnLst/>
            <a:rect r="r" b="b" t="t" l="l"/>
            <a:pathLst>
              <a:path h="444414" w="490819">
                <a:moveTo>
                  <a:pt x="0" y="0"/>
                </a:moveTo>
                <a:lnTo>
                  <a:pt x="490819" y="0"/>
                </a:lnTo>
                <a:lnTo>
                  <a:pt x="490819" y="444414"/>
                </a:lnTo>
                <a:lnTo>
                  <a:pt x="0" y="4444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563699" y="3533235"/>
            <a:ext cx="3220531" cy="3220531"/>
            <a:chOff x="0" y="0"/>
            <a:chExt cx="6350000" cy="63500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4474210" y="0"/>
                  </a:moveTo>
                  <a:lnTo>
                    <a:pt x="1875790" y="0"/>
                  </a:lnTo>
                  <a:cubicBezTo>
                    <a:pt x="839470" y="0"/>
                    <a:pt x="0" y="839470"/>
                    <a:pt x="0" y="1875790"/>
                  </a:cubicBezTo>
                  <a:lnTo>
                    <a:pt x="0" y="4474210"/>
                  </a:lnTo>
                  <a:cubicBezTo>
                    <a:pt x="0" y="5510530"/>
                    <a:pt x="839470" y="6350000"/>
                    <a:pt x="1875790" y="6350000"/>
                  </a:cubicBezTo>
                  <a:lnTo>
                    <a:pt x="4474210" y="6350000"/>
                  </a:lnTo>
                  <a:cubicBezTo>
                    <a:pt x="5510530" y="6350000"/>
                    <a:pt x="6350000" y="5510530"/>
                    <a:pt x="6350000" y="4474210"/>
                  </a:cubicBezTo>
                  <a:lnTo>
                    <a:pt x="6350000" y="1875790"/>
                  </a:lnTo>
                  <a:cubicBezTo>
                    <a:pt x="6350000" y="839470"/>
                    <a:pt x="5510530" y="0"/>
                    <a:pt x="4474210" y="0"/>
                  </a:cubicBezTo>
                  <a:close/>
                </a:path>
              </a:pathLst>
            </a:custGeom>
            <a:blipFill>
              <a:blip r:embed="rId5"/>
              <a:stretch>
                <a:fillRect l="0" t="-4734" r="0" b="-4734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1879670" y="7269324"/>
            <a:ext cx="2675827" cy="885599"/>
            <a:chOff x="0" y="0"/>
            <a:chExt cx="343748" cy="11376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43748" cy="113768"/>
            </a:xfrm>
            <a:custGeom>
              <a:avLst/>
              <a:gdLst/>
              <a:ahLst/>
              <a:cxnLst/>
              <a:rect r="r" b="b" t="t" l="l"/>
              <a:pathLst>
                <a:path h="113768" w="343748">
                  <a:moveTo>
                    <a:pt x="56884" y="0"/>
                  </a:moveTo>
                  <a:lnTo>
                    <a:pt x="286864" y="0"/>
                  </a:lnTo>
                  <a:cubicBezTo>
                    <a:pt x="318280" y="0"/>
                    <a:pt x="343748" y="25468"/>
                    <a:pt x="343748" y="56884"/>
                  </a:cubicBezTo>
                  <a:lnTo>
                    <a:pt x="343748" y="56884"/>
                  </a:lnTo>
                  <a:cubicBezTo>
                    <a:pt x="343748" y="71970"/>
                    <a:pt x="337755" y="86439"/>
                    <a:pt x="327087" y="97107"/>
                  </a:cubicBezTo>
                  <a:cubicBezTo>
                    <a:pt x="316420" y="107775"/>
                    <a:pt x="301951" y="113768"/>
                    <a:pt x="286864" y="113768"/>
                  </a:cubicBezTo>
                  <a:lnTo>
                    <a:pt x="56884" y="113768"/>
                  </a:lnTo>
                  <a:cubicBezTo>
                    <a:pt x="25468" y="113768"/>
                    <a:pt x="0" y="88300"/>
                    <a:pt x="0" y="56884"/>
                  </a:cubicBezTo>
                  <a:lnTo>
                    <a:pt x="0" y="56884"/>
                  </a:lnTo>
                  <a:cubicBezTo>
                    <a:pt x="0" y="25468"/>
                    <a:pt x="25468" y="0"/>
                    <a:pt x="56884" y="0"/>
                  </a:cubicBezTo>
                  <a:close/>
                </a:path>
              </a:pathLst>
            </a:custGeom>
            <a:solidFill>
              <a:srgbClr val="244389">
                <a:alpha val="18824"/>
              </a:srgbClr>
            </a:solidFill>
            <a:ln w="38100" cap="sq">
              <a:solidFill>
                <a:srgbClr val="FFFFFF">
                  <a:alpha val="18824"/>
                </a:srgbClr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343748" cy="1518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3376861" y="3533235"/>
            <a:ext cx="3220531" cy="3220531"/>
            <a:chOff x="0" y="0"/>
            <a:chExt cx="6350000" cy="63500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4474210" y="0"/>
                  </a:moveTo>
                  <a:lnTo>
                    <a:pt x="1875790" y="0"/>
                  </a:lnTo>
                  <a:cubicBezTo>
                    <a:pt x="839470" y="0"/>
                    <a:pt x="0" y="839470"/>
                    <a:pt x="0" y="1875790"/>
                  </a:cubicBezTo>
                  <a:lnTo>
                    <a:pt x="0" y="4474210"/>
                  </a:lnTo>
                  <a:cubicBezTo>
                    <a:pt x="0" y="5510530"/>
                    <a:pt x="839470" y="6350000"/>
                    <a:pt x="1875790" y="6350000"/>
                  </a:cubicBezTo>
                  <a:lnTo>
                    <a:pt x="4474210" y="6350000"/>
                  </a:lnTo>
                  <a:cubicBezTo>
                    <a:pt x="5510530" y="6350000"/>
                    <a:pt x="6350000" y="5510530"/>
                    <a:pt x="6350000" y="4474210"/>
                  </a:cubicBezTo>
                  <a:lnTo>
                    <a:pt x="6350000" y="1875790"/>
                  </a:lnTo>
                  <a:cubicBezTo>
                    <a:pt x="6350000" y="839470"/>
                    <a:pt x="5510530" y="0"/>
                    <a:pt x="4474210" y="0"/>
                  </a:cubicBezTo>
                  <a:close/>
                </a:path>
              </a:pathLst>
            </a:custGeom>
            <a:blipFill>
              <a:blip r:embed="rId6"/>
              <a:stretch>
                <a:fillRect l="0" t="-14321" r="0" b="-14321"/>
              </a:stretch>
            </a:blip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3592921" y="7238861"/>
            <a:ext cx="2767870" cy="916062"/>
            <a:chOff x="0" y="0"/>
            <a:chExt cx="343748" cy="113768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343748" cy="113768"/>
            </a:xfrm>
            <a:custGeom>
              <a:avLst/>
              <a:gdLst/>
              <a:ahLst/>
              <a:cxnLst/>
              <a:rect r="r" b="b" t="t" l="l"/>
              <a:pathLst>
                <a:path h="113768" w="343748">
                  <a:moveTo>
                    <a:pt x="55941" y="0"/>
                  </a:moveTo>
                  <a:lnTo>
                    <a:pt x="287807" y="0"/>
                  </a:lnTo>
                  <a:cubicBezTo>
                    <a:pt x="302643" y="0"/>
                    <a:pt x="316872" y="5894"/>
                    <a:pt x="327363" y="16385"/>
                  </a:cubicBezTo>
                  <a:cubicBezTo>
                    <a:pt x="337854" y="26876"/>
                    <a:pt x="343748" y="41105"/>
                    <a:pt x="343748" y="55941"/>
                  </a:cubicBezTo>
                  <a:lnTo>
                    <a:pt x="343748" y="57827"/>
                  </a:lnTo>
                  <a:cubicBezTo>
                    <a:pt x="343748" y="72663"/>
                    <a:pt x="337854" y="86892"/>
                    <a:pt x="327363" y="97383"/>
                  </a:cubicBezTo>
                  <a:cubicBezTo>
                    <a:pt x="316872" y="107874"/>
                    <a:pt x="302643" y="113768"/>
                    <a:pt x="287807" y="113768"/>
                  </a:cubicBezTo>
                  <a:lnTo>
                    <a:pt x="55941" y="113768"/>
                  </a:lnTo>
                  <a:cubicBezTo>
                    <a:pt x="41105" y="113768"/>
                    <a:pt x="26876" y="107874"/>
                    <a:pt x="16385" y="97383"/>
                  </a:cubicBezTo>
                  <a:cubicBezTo>
                    <a:pt x="5894" y="86892"/>
                    <a:pt x="0" y="72663"/>
                    <a:pt x="0" y="57827"/>
                  </a:cubicBezTo>
                  <a:lnTo>
                    <a:pt x="0" y="55941"/>
                  </a:lnTo>
                  <a:cubicBezTo>
                    <a:pt x="0" y="41105"/>
                    <a:pt x="5894" y="26876"/>
                    <a:pt x="16385" y="16385"/>
                  </a:cubicBezTo>
                  <a:cubicBezTo>
                    <a:pt x="26876" y="5894"/>
                    <a:pt x="41105" y="0"/>
                    <a:pt x="55941" y="0"/>
                  </a:cubicBezTo>
                  <a:close/>
                </a:path>
              </a:pathLst>
            </a:custGeom>
            <a:solidFill>
              <a:srgbClr val="244389">
                <a:alpha val="18824"/>
              </a:srgbClr>
            </a:solidFill>
            <a:ln w="38100" cap="sq">
              <a:solidFill>
                <a:srgbClr val="FFFFFF">
                  <a:alpha val="18824"/>
                </a:srgbClr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343748" cy="1518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7470280" y="3533235"/>
            <a:ext cx="3220531" cy="3220531"/>
            <a:chOff x="0" y="0"/>
            <a:chExt cx="6350000" cy="63500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4474210" y="0"/>
                  </a:moveTo>
                  <a:lnTo>
                    <a:pt x="1875790" y="0"/>
                  </a:lnTo>
                  <a:cubicBezTo>
                    <a:pt x="839470" y="0"/>
                    <a:pt x="0" y="839470"/>
                    <a:pt x="0" y="1875790"/>
                  </a:cubicBezTo>
                  <a:lnTo>
                    <a:pt x="0" y="4474210"/>
                  </a:lnTo>
                  <a:cubicBezTo>
                    <a:pt x="0" y="5510530"/>
                    <a:pt x="839470" y="6350000"/>
                    <a:pt x="1875790" y="6350000"/>
                  </a:cubicBezTo>
                  <a:lnTo>
                    <a:pt x="4474210" y="6350000"/>
                  </a:lnTo>
                  <a:cubicBezTo>
                    <a:pt x="5510530" y="6350000"/>
                    <a:pt x="6350000" y="5510530"/>
                    <a:pt x="6350000" y="4474210"/>
                  </a:cubicBezTo>
                  <a:lnTo>
                    <a:pt x="6350000" y="1875790"/>
                  </a:lnTo>
                  <a:cubicBezTo>
                    <a:pt x="6350000" y="839470"/>
                    <a:pt x="5510530" y="0"/>
                    <a:pt x="4474210" y="0"/>
                  </a:cubicBezTo>
                  <a:close/>
                </a:path>
              </a:pathLst>
            </a:custGeom>
            <a:blipFill>
              <a:blip r:embed="rId7"/>
              <a:stretch>
                <a:fillRect l="-25046" t="0" r="-25046" b="0"/>
              </a:stretch>
            </a:blip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7786251" y="7269324"/>
            <a:ext cx="2675827" cy="885599"/>
            <a:chOff x="0" y="0"/>
            <a:chExt cx="343748" cy="113768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343748" cy="113768"/>
            </a:xfrm>
            <a:custGeom>
              <a:avLst/>
              <a:gdLst/>
              <a:ahLst/>
              <a:cxnLst/>
              <a:rect r="r" b="b" t="t" l="l"/>
              <a:pathLst>
                <a:path h="113768" w="343748">
                  <a:moveTo>
                    <a:pt x="56884" y="0"/>
                  </a:moveTo>
                  <a:lnTo>
                    <a:pt x="286864" y="0"/>
                  </a:lnTo>
                  <a:cubicBezTo>
                    <a:pt x="318280" y="0"/>
                    <a:pt x="343748" y="25468"/>
                    <a:pt x="343748" y="56884"/>
                  </a:cubicBezTo>
                  <a:lnTo>
                    <a:pt x="343748" y="56884"/>
                  </a:lnTo>
                  <a:cubicBezTo>
                    <a:pt x="343748" y="71970"/>
                    <a:pt x="337755" y="86439"/>
                    <a:pt x="327087" y="97107"/>
                  </a:cubicBezTo>
                  <a:cubicBezTo>
                    <a:pt x="316420" y="107775"/>
                    <a:pt x="301951" y="113768"/>
                    <a:pt x="286864" y="113768"/>
                  </a:cubicBezTo>
                  <a:lnTo>
                    <a:pt x="56884" y="113768"/>
                  </a:lnTo>
                  <a:cubicBezTo>
                    <a:pt x="25468" y="113768"/>
                    <a:pt x="0" y="88300"/>
                    <a:pt x="0" y="56884"/>
                  </a:cubicBezTo>
                  <a:lnTo>
                    <a:pt x="0" y="56884"/>
                  </a:lnTo>
                  <a:cubicBezTo>
                    <a:pt x="0" y="25468"/>
                    <a:pt x="25468" y="0"/>
                    <a:pt x="56884" y="0"/>
                  </a:cubicBezTo>
                  <a:close/>
                </a:path>
              </a:pathLst>
            </a:custGeom>
            <a:solidFill>
              <a:srgbClr val="244389">
                <a:alpha val="18824"/>
              </a:srgbClr>
            </a:solidFill>
            <a:ln w="38100" cap="sq">
              <a:solidFill>
                <a:srgbClr val="FFFFFF">
                  <a:alpha val="18824"/>
                </a:srgbClr>
              </a:solidFill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0" y="-38100"/>
              <a:ext cx="343748" cy="1518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22" id="22"/>
          <p:cNvSpPr/>
          <p:nvPr/>
        </p:nvSpPr>
        <p:spPr>
          <a:xfrm flipH="false" flipV="false" rot="0">
            <a:off x="13868474" y="2098232"/>
            <a:ext cx="5447285" cy="891374"/>
          </a:xfrm>
          <a:custGeom>
            <a:avLst/>
            <a:gdLst/>
            <a:ahLst/>
            <a:cxnLst/>
            <a:rect r="r" b="b" t="t" l="l"/>
            <a:pathLst>
              <a:path h="891374" w="5447285">
                <a:moveTo>
                  <a:pt x="0" y="0"/>
                </a:moveTo>
                <a:lnTo>
                  <a:pt x="5447285" y="0"/>
                </a:lnTo>
                <a:lnTo>
                  <a:pt x="5447285" y="891373"/>
                </a:lnTo>
                <a:lnTo>
                  <a:pt x="0" y="8913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30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true" flipV="false" rot="0">
            <a:off x="-948251" y="2098232"/>
            <a:ext cx="5447285" cy="891374"/>
          </a:xfrm>
          <a:custGeom>
            <a:avLst/>
            <a:gdLst/>
            <a:ahLst/>
            <a:cxnLst/>
            <a:rect r="r" b="b" t="t" l="l"/>
            <a:pathLst>
              <a:path h="891374" w="5447285">
                <a:moveTo>
                  <a:pt x="5447285" y="0"/>
                </a:moveTo>
                <a:lnTo>
                  <a:pt x="0" y="0"/>
                </a:lnTo>
                <a:lnTo>
                  <a:pt x="0" y="891373"/>
                </a:lnTo>
                <a:lnTo>
                  <a:pt x="5447285" y="891373"/>
                </a:lnTo>
                <a:lnTo>
                  <a:pt x="5447285" y="0"/>
                </a:lnTo>
                <a:close/>
              </a:path>
            </a:pathLst>
          </a:custGeom>
          <a:blipFill>
            <a:blip r:embed="rId8">
              <a:alphaModFix amt="30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1822078" y="7489497"/>
            <a:ext cx="2791011" cy="3337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11"/>
              </a:lnSpc>
              <a:spcBef>
                <a:spcPct val="0"/>
              </a:spcBef>
            </a:pPr>
            <a:r>
              <a:rPr lang="en-US" sz="1865">
                <a:solidFill>
                  <a:srgbClr val="FFFFFF"/>
                </a:solidFill>
                <a:latin typeface="Poppins"/>
              </a:rPr>
              <a:t>Yosri Mehjoubi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3533347" y="7329116"/>
            <a:ext cx="2887017" cy="6784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01"/>
              </a:lnSpc>
            </a:pPr>
            <a:r>
              <a:rPr lang="en-US" sz="1929">
                <a:solidFill>
                  <a:srgbClr val="FFFFFF"/>
                </a:solidFill>
                <a:latin typeface="Poppins"/>
              </a:rPr>
              <a:t>Mohamed ALAOUI </a:t>
            </a:r>
          </a:p>
          <a:p>
            <a:pPr algn="ctr">
              <a:lnSpc>
                <a:spcPts val="2701"/>
              </a:lnSpc>
              <a:spcBef>
                <a:spcPct val="0"/>
              </a:spcBef>
            </a:pPr>
            <a:r>
              <a:rPr lang="en-US" sz="1929">
                <a:solidFill>
                  <a:srgbClr val="FFFFFF"/>
                </a:solidFill>
                <a:latin typeface="Poppins"/>
              </a:rPr>
              <a:t>MHAMDI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7728659" y="7489497"/>
            <a:ext cx="2791011" cy="3337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11"/>
              </a:lnSpc>
              <a:spcBef>
                <a:spcPct val="0"/>
              </a:spcBef>
            </a:pPr>
            <a:r>
              <a:rPr lang="en-US" sz="1865">
                <a:solidFill>
                  <a:srgbClr val="FFFFFF"/>
                </a:solidFill>
                <a:latin typeface="Poppins"/>
              </a:rPr>
              <a:t>Khalil Hamdaoui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5093972" y="813435"/>
            <a:ext cx="1937765" cy="440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0"/>
              </a:lnSpc>
            </a:pPr>
            <a:r>
              <a:rPr lang="en-US" sz="3000">
                <a:solidFill>
                  <a:srgbClr val="FFFFFF"/>
                </a:solidFill>
                <a:latin typeface="Poppins Bold"/>
              </a:rPr>
              <a:t>Our team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2153772" y="880383"/>
            <a:ext cx="4677409" cy="2815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53"/>
              </a:lnSpc>
            </a:pPr>
            <a:r>
              <a:rPr lang="en-US" sz="2100">
                <a:solidFill>
                  <a:srgbClr val="FFFFFF"/>
                </a:solidFill>
                <a:latin typeface="Poppins Bold"/>
              </a:rPr>
              <a:t>Flahti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2623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459188"/>
            <a:ext cx="16230600" cy="1028700"/>
            <a:chOff x="0" y="0"/>
            <a:chExt cx="2287793" cy="14500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287793" cy="145001"/>
            </a:xfrm>
            <a:custGeom>
              <a:avLst/>
              <a:gdLst/>
              <a:ahLst/>
              <a:cxnLst/>
              <a:rect r="r" b="b" t="t" l="l"/>
              <a:pathLst>
                <a:path h="145001" w="2287793">
                  <a:moveTo>
                    <a:pt x="9540" y="0"/>
                  </a:moveTo>
                  <a:lnTo>
                    <a:pt x="2278253" y="0"/>
                  </a:lnTo>
                  <a:cubicBezTo>
                    <a:pt x="2280783" y="0"/>
                    <a:pt x="2283209" y="1005"/>
                    <a:pt x="2284999" y="2794"/>
                  </a:cubicBezTo>
                  <a:cubicBezTo>
                    <a:pt x="2286788" y="4583"/>
                    <a:pt x="2287793" y="7010"/>
                    <a:pt x="2287793" y="9540"/>
                  </a:cubicBezTo>
                  <a:lnTo>
                    <a:pt x="2287793" y="135461"/>
                  </a:lnTo>
                  <a:cubicBezTo>
                    <a:pt x="2287793" y="137991"/>
                    <a:pt x="2286788" y="140418"/>
                    <a:pt x="2284999" y="142207"/>
                  </a:cubicBezTo>
                  <a:cubicBezTo>
                    <a:pt x="2283209" y="143996"/>
                    <a:pt x="2280783" y="145001"/>
                    <a:pt x="2278253" y="145001"/>
                  </a:cubicBezTo>
                  <a:lnTo>
                    <a:pt x="9540" y="145001"/>
                  </a:lnTo>
                  <a:cubicBezTo>
                    <a:pt x="4271" y="145001"/>
                    <a:pt x="0" y="140730"/>
                    <a:pt x="0" y="135461"/>
                  </a:cubicBezTo>
                  <a:lnTo>
                    <a:pt x="0" y="9540"/>
                  </a:lnTo>
                  <a:cubicBezTo>
                    <a:pt x="0" y="4271"/>
                    <a:pt x="4271" y="0"/>
                    <a:pt x="9540" y="0"/>
                  </a:cubicBezTo>
                  <a:close/>
                </a:path>
              </a:pathLst>
            </a:custGeom>
            <a:solidFill>
              <a:srgbClr val="244389">
                <a:alpha val="18824"/>
              </a:srgbClr>
            </a:solidFill>
            <a:ln w="38100" cap="sq">
              <a:solidFill>
                <a:srgbClr val="FFFFFF">
                  <a:alpha val="18824"/>
                </a:srgbClr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287793" cy="1831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488140" y="779906"/>
            <a:ext cx="490819" cy="444414"/>
          </a:xfrm>
          <a:custGeom>
            <a:avLst/>
            <a:gdLst/>
            <a:ahLst/>
            <a:cxnLst/>
            <a:rect r="r" b="b" t="t" l="l"/>
            <a:pathLst>
              <a:path h="444414" w="490819">
                <a:moveTo>
                  <a:pt x="0" y="0"/>
                </a:moveTo>
                <a:lnTo>
                  <a:pt x="490819" y="0"/>
                </a:lnTo>
                <a:lnTo>
                  <a:pt x="490819" y="444414"/>
                </a:lnTo>
                <a:lnTo>
                  <a:pt x="0" y="4444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868474" y="2098232"/>
            <a:ext cx="5447285" cy="891374"/>
          </a:xfrm>
          <a:custGeom>
            <a:avLst/>
            <a:gdLst/>
            <a:ahLst/>
            <a:cxnLst/>
            <a:rect r="r" b="b" t="t" l="l"/>
            <a:pathLst>
              <a:path h="891374" w="5447285">
                <a:moveTo>
                  <a:pt x="0" y="0"/>
                </a:moveTo>
                <a:lnTo>
                  <a:pt x="5447285" y="0"/>
                </a:lnTo>
                <a:lnTo>
                  <a:pt x="5447285" y="891373"/>
                </a:lnTo>
                <a:lnTo>
                  <a:pt x="0" y="89137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0">
            <a:off x="-948251" y="2098232"/>
            <a:ext cx="5447285" cy="891374"/>
          </a:xfrm>
          <a:custGeom>
            <a:avLst/>
            <a:gdLst/>
            <a:ahLst/>
            <a:cxnLst/>
            <a:rect r="r" b="b" t="t" l="l"/>
            <a:pathLst>
              <a:path h="891374" w="5447285">
                <a:moveTo>
                  <a:pt x="5447285" y="0"/>
                </a:moveTo>
                <a:lnTo>
                  <a:pt x="0" y="0"/>
                </a:lnTo>
                <a:lnTo>
                  <a:pt x="0" y="891373"/>
                </a:lnTo>
                <a:lnTo>
                  <a:pt x="5447285" y="891373"/>
                </a:lnTo>
                <a:lnTo>
                  <a:pt x="5447285" y="0"/>
                </a:lnTo>
                <a:close/>
              </a:path>
            </a:pathLst>
          </a:custGeom>
          <a:blipFill>
            <a:blip r:embed="rId4">
              <a:alphaModFix amt="3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4872986" y="1860571"/>
            <a:ext cx="8621535" cy="7683943"/>
          </a:xfrm>
          <a:custGeom>
            <a:avLst/>
            <a:gdLst/>
            <a:ahLst/>
            <a:cxnLst/>
            <a:rect r="r" b="b" t="t" l="l"/>
            <a:pathLst>
              <a:path h="7683943" w="8621535">
                <a:moveTo>
                  <a:pt x="0" y="0"/>
                </a:moveTo>
                <a:lnTo>
                  <a:pt x="8621535" y="0"/>
                </a:lnTo>
                <a:lnTo>
                  <a:pt x="8621535" y="7683943"/>
                </a:lnTo>
                <a:lnTo>
                  <a:pt x="0" y="768394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153772" y="880383"/>
            <a:ext cx="4677409" cy="2815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53"/>
              </a:lnSpc>
            </a:pPr>
            <a:r>
              <a:rPr lang="en-US" sz="2100">
                <a:solidFill>
                  <a:srgbClr val="FFFFFF"/>
                </a:solidFill>
                <a:latin typeface="Poppins Bold"/>
              </a:rPr>
              <a:t>Flahti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71525" y="2982284"/>
            <a:ext cx="16744950" cy="36067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000"/>
              </a:lnSpc>
              <a:spcBef>
                <a:spcPct val="0"/>
              </a:spcBef>
            </a:pPr>
            <a:r>
              <a:rPr lang="en-US" sz="20000">
                <a:solidFill>
                  <a:srgbClr val="FFFFFF"/>
                </a:solidFill>
                <a:latin typeface="Poppins Bold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8151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3000"/>
            </a:blip>
            <a:stretch>
              <a:fillRect l="-6250" t="0" r="-625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073650" y="4413250"/>
            <a:ext cx="8140701" cy="1489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699"/>
              </a:lnSpc>
            </a:pPr>
            <a:r>
              <a:rPr lang="en-US" sz="9999">
                <a:solidFill>
                  <a:srgbClr val="FFFFFF"/>
                </a:solidFill>
                <a:latin typeface="Poppins Bold"/>
              </a:rPr>
              <a:t>Introduction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4438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08222" y="514350"/>
            <a:ext cx="16230600" cy="1028700"/>
            <a:chOff x="0" y="0"/>
            <a:chExt cx="2287793" cy="14500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287793" cy="145001"/>
            </a:xfrm>
            <a:custGeom>
              <a:avLst/>
              <a:gdLst/>
              <a:ahLst/>
              <a:cxnLst/>
              <a:rect r="r" b="b" t="t" l="l"/>
              <a:pathLst>
                <a:path h="145001" w="2287793">
                  <a:moveTo>
                    <a:pt x="9540" y="0"/>
                  </a:moveTo>
                  <a:lnTo>
                    <a:pt x="2278253" y="0"/>
                  </a:lnTo>
                  <a:cubicBezTo>
                    <a:pt x="2280783" y="0"/>
                    <a:pt x="2283209" y="1005"/>
                    <a:pt x="2284999" y="2794"/>
                  </a:cubicBezTo>
                  <a:cubicBezTo>
                    <a:pt x="2286788" y="4583"/>
                    <a:pt x="2287793" y="7010"/>
                    <a:pt x="2287793" y="9540"/>
                  </a:cubicBezTo>
                  <a:lnTo>
                    <a:pt x="2287793" y="135461"/>
                  </a:lnTo>
                  <a:cubicBezTo>
                    <a:pt x="2287793" y="137991"/>
                    <a:pt x="2286788" y="140418"/>
                    <a:pt x="2284999" y="142207"/>
                  </a:cubicBezTo>
                  <a:cubicBezTo>
                    <a:pt x="2283209" y="143996"/>
                    <a:pt x="2280783" y="145001"/>
                    <a:pt x="2278253" y="145001"/>
                  </a:cubicBezTo>
                  <a:lnTo>
                    <a:pt x="9540" y="145001"/>
                  </a:lnTo>
                  <a:cubicBezTo>
                    <a:pt x="4271" y="145001"/>
                    <a:pt x="0" y="140730"/>
                    <a:pt x="0" y="135461"/>
                  </a:cubicBezTo>
                  <a:lnTo>
                    <a:pt x="0" y="9540"/>
                  </a:lnTo>
                  <a:cubicBezTo>
                    <a:pt x="0" y="4271"/>
                    <a:pt x="4271" y="0"/>
                    <a:pt x="9540" y="0"/>
                  </a:cubicBezTo>
                  <a:close/>
                </a:path>
              </a:pathLst>
            </a:custGeom>
            <a:solidFill>
              <a:srgbClr val="244389">
                <a:alpha val="18824"/>
              </a:srgbClr>
            </a:solidFill>
            <a:ln w="38100" cap="sq">
              <a:solidFill>
                <a:srgbClr val="FFFFFF">
                  <a:alpha val="18824"/>
                </a:srgbClr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287793" cy="1831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488140" y="779906"/>
            <a:ext cx="490819" cy="444414"/>
          </a:xfrm>
          <a:custGeom>
            <a:avLst/>
            <a:gdLst/>
            <a:ahLst/>
            <a:cxnLst/>
            <a:rect r="r" b="b" t="t" l="l"/>
            <a:pathLst>
              <a:path h="444414" w="490819">
                <a:moveTo>
                  <a:pt x="0" y="0"/>
                </a:moveTo>
                <a:lnTo>
                  <a:pt x="490819" y="0"/>
                </a:lnTo>
                <a:lnTo>
                  <a:pt x="490819" y="444414"/>
                </a:lnTo>
                <a:lnTo>
                  <a:pt x="0" y="4444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080468" y="9258300"/>
            <a:ext cx="4127065" cy="675338"/>
          </a:xfrm>
          <a:custGeom>
            <a:avLst/>
            <a:gdLst/>
            <a:ahLst/>
            <a:cxnLst/>
            <a:rect r="r" b="b" t="t" l="l"/>
            <a:pathLst>
              <a:path h="675338" w="4127065">
                <a:moveTo>
                  <a:pt x="0" y="0"/>
                </a:moveTo>
                <a:lnTo>
                  <a:pt x="4127064" y="0"/>
                </a:lnTo>
                <a:lnTo>
                  <a:pt x="4127064" y="675338"/>
                </a:lnTo>
                <a:lnTo>
                  <a:pt x="0" y="6753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89656" y="3843706"/>
            <a:ext cx="9194684" cy="5172010"/>
          </a:xfrm>
          <a:custGeom>
            <a:avLst/>
            <a:gdLst/>
            <a:ahLst/>
            <a:cxnLst/>
            <a:rect r="r" b="b" t="t" l="l"/>
            <a:pathLst>
              <a:path h="5172010" w="9194684">
                <a:moveTo>
                  <a:pt x="0" y="0"/>
                </a:moveTo>
                <a:lnTo>
                  <a:pt x="9194684" y="0"/>
                </a:lnTo>
                <a:lnTo>
                  <a:pt x="9194684" y="5172010"/>
                </a:lnTo>
                <a:lnTo>
                  <a:pt x="0" y="517201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959900" y="4493603"/>
            <a:ext cx="6438444" cy="3872216"/>
          </a:xfrm>
          <a:custGeom>
            <a:avLst/>
            <a:gdLst/>
            <a:ahLst/>
            <a:cxnLst/>
            <a:rect r="r" b="b" t="t" l="l"/>
            <a:pathLst>
              <a:path h="3872216" w="6438444">
                <a:moveTo>
                  <a:pt x="0" y="0"/>
                </a:moveTo>
                <a:lnTo>
                  <a:pt x="6438444" y="0"/>
                </a:lnTo>
                <a:lnTo>
                  <a:pt x="6438444" y="3872216"/>
                </a:lnTo>
                <a:lnTo>
                  <a:pt x="0" y="387221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5138" t="0" r="-5285" b="-22327"/>
            </a:stretch>
          </a:blipFill>
          <a:ln cap="rnd">
            <a:noFill/>
            <a:prstDash val="solid"/>
            <a:round/>
          </a:ln>
        </p:spPr>
      </p:sp>
      <p:sp>
        <p:nvSpPr>
          <p:cNvPr name="TextBox 9" id="9"/>
          <p:cNvSpPr txBox="true"/>
          <p:nvPr/>
        </p:nvSpPr>
        <p:spPr>
          <a:xfrm rot="0">
            <a:off x="3426380" y="2504390"/>
            <a:ext cx="11435239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u="sng">
                <a:solidFill>
                  <a:srgbClr val="FFFFFF"/>
                </a:solidFill>
                <a:latin typeface="Helvetica World"/>
              </a:rPr>
              <a:t>Inefficient Water Management</a:t>
            </a:r>
            <a:r>
              <a:rPr lang="en-US" sz="3999" u="sng">
                <a:solidFill>
                  <a:srgbClr val="FFFFFF"/>
                </a:solidFill>
                <a:latin typeface="Helvetica World"/>
              </a:rPr>
              <a:t> / Drought Conditions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709991" y="813435"/>
            <a:ext cx="8952545" cy="440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0"/>
              </a:lnSpc>
            </a:pPr>
            <a:r>
              <a:rPr lang="en-US" sz="3000">
                <a:solidFill>
                  <a:srgbClr val="FFFFFF"/>
                </a:solidFill>
                <a:latin typeface="Poppins Bold"/>
              </a:rPr>
              <a:t>Problems facing our moroccan farmers today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153772" y="880383"/>
            <a:ext cx="4677409" cy="2815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53"/>
              </a:lnSpc>
            </a:pPr>
            <a:r>
              <a:rPr lang="en-US" sz="2100">
                <a:solidFill>
                  <a:srgbClr val="FFFFFF"/>
                </a:solidFill>
                <a:latin typeface="Poppins Bold"/>
              </a:rPr>
              <a:t>Flahti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4438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320967" y="6361835"/>
            <a:ext cx="5268331" cy="3195913"/>
            <a:chOff x="0" y="0"/>
            <a:chExt cx="7024442" cy="426121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024442" cy="3676124"/>
            </a:xfrm>
            <a:custGeom>
              <a:avLst/>
              <a:gdLst/>
              <a:ahLst/>
              <a:cxnLst/>
              <a:rect r="r" b="b" t="t" l="l"/>
              <a:pathLst>
                <a:path h="3676124" w="7024442">
                  <a:moveTo>
                    <a:pt x="0" y="0"/>
                  </a:moveTo>
                  <a:lnTo>
                    <a:pt x="7024442" y="0"/>
                  </a:lnTo>
                  <a:lnTo>
                    <a:pt x="7024442" y="3676124"/>
                  </a:lnTo>
                  <a:lnTo>
                    <a:pt x="0" y="36761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  <p:sp>
          <p:nvSpPr>
            <p:cNvPr name="TextBox 4" id="4"/>
            <p:cNvSpPr txBox="true"/>
            <p:nvPr/>
          </p:nvSpPr>
          <p:spPr>
            <a:xfrm rot="0">
              <a:off x="719645" y="3824967"/>
              <a:ext cx="5585152" cy="4362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705"/>
                </a:lnSpc>
                <a:spcBef>
                  <a:spcPct val="0"/>
                </a:spcBef>
              </a:pPr>
              <a:r>
                <a:rPr lang="en-US" sz="1932">
                  <a:solidFill>
                    <a:srgbClr val="FFFFFF"/>
                  </a:solidFill>
                  <a:latin typeface="Canva Sans Bold"/>
                </a:rPr>
                <a:t>Improper Pest and Disease Control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2355335" y="2086384"/>
            <a:ext cx="5159352" cy="3759397"/>
            <a:chOff x="0" y="0"/>
            <a:chExt cx="6879136" cy="501252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879136" cy="4409703"/>
            </a:xfrm>
            <a:custGeom>
              <a:avLst/>
              <a:gdLst/>
              <a:ahLst/>
              <a:cxnLst/>
              <a:rect r="r" b="b" t="t" l="l"/>
              <a:pathLst>
                <a:path h="4409703" w="6879136">
                  <a:moveTo>
                    <a:pt x="0" y="0"/>
                  </a:moveTo>
                  <a:lnTo>
                    <a:pt x="6879136" y="0"/>
                  </a:lnTo>
                  <a:lnTo>
                    <a:pt x="6879136" y="4409703"/>
                  </a:lnTo>
                  <a:lnTo>
                    <a:pt x="0" y="44097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-33194" b="-9086"/>
              </a:stretch>
            </a:blipFill>
            <a:ln cap="rnd">
              <a:noFill/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 rot="0">
              <a:off x="1862334" y="4594276"/>
              <a:ext cx="3154468" cy="4182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FFFFFF"/>
                  </a:solidFill>
                  <a:latin typeface="Canva Sans Bold"/>
                </a:rPr>
                <a:t>Poor Crop Selection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0320967" y="2086384"/>
            <a:ext cx="5268331" cy="3759397"/>
            <a:chOff x="0" y="0"/>
            <a:chExt cx="7024442" cy="501252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7024442" cy="4502847"/>
            </a:xfrm>
            <a:custGeom>
              <a:avLst/>
              <a:gdLst/>
              <a:ahLst/>
              <a:cxnLst/>
              <a:rect r="r" b="b" t="t" l="l"/>
              <a:pathLst>
                <a:path h="4502847" w="7024442">
                  <a:moveTo>
                    <a:pt x="0" y="0"/>
                  </a:moveTo>
                  <a:lnTo>
                    <a:pt x="7024442" y="0"/>
                  </a:lnTo>
                  <a:lnTo>
                    <a:pt x="7024442" y="4502847"/>
                  </a:lnTo>
                  <a:lnTo>
                    <a:pt x="0" y="45028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 rot="0">
              <a:off x="1478366" y="4576721"/>
              <a:ext cx="4067710" cy="4358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716"/>
                </a:lnSpc>
                <a:spcBef>
                  <a:spcPct val="0"/>
                </a:spcBef>
              </a:pPr>
              <a:r>
                <a:rPr lang="en-US" sz="1940">
                  <a:solidFill>
                    <a:srgbClr val="FFFFFF"/>
                  </a:solidFill>
                  <a:latin typeface="Canva Sans Bold"/>
                </a:rPr>
                <a:t>Ineffective farm planning</a:t>
              </a: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4290616" y="783857"/>
            <a:ext cx="9706769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599"/>
              </a:lnSpc>
              <a:spcBef>
                <a:spcPct val="0"/>
              </a:spcBef>
            </a:pPr>
            <a:r>
              <a:rPr lang="en-US" sz="3999" u="sng">
                <a:solidFill>
                  <a:srgbClr val="FFFFFF"/>
                </a:solidFill>
                <a:latin typeface="Helvetica World"/>
              </a:rPr>
              <a:t>Lack of agricultural education and guidance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2355335" y="6034215"/>
            <a:ext cx="5159352" cy="3523533"/>
            <a:chOff x="0" y="0"/>
            <a:chExt cx="6879136" cy="4698044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879136" cy="4066645"/>
            </a:xfrm>
            <a:custGeom>
              <a:avLst/>
              <a:gdLst/>
              <a:ahLst/>
              <a:cxnLst/>
              <a:rect r="r" b="b" t="t" l="l"/>
              <a:pathLst>
                <a:path h="4066645" w="6879136">
                  <a:moveTo>
                    <a:pt x="0" y="0"/>
                  </a:moveTo>
                  <a:lnTo>
                    <a:pt x="6879136" y="0"/>
                  </a:lnTo>
                  <a:lnTo>
                    <a:pt x="6879136" y="4066645"/>
                  </a:lnTo>
                  <a:lnTo>
                    <a:pt x="0" y="40666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-6414" r="0" b="-6414"/>
              </a:stretch>
            </a:blipFill>
          </p:spPr>
        </p:sp>
        <p:sp>
          <p:nvSpPr>
            <p:cNvPr name="TextBox 14" id="14"/>
            <p:cNvSpPr txBox="true"/>
            <p:nvPr/>
          </p:nvSpPr>
          <p:spPr>
            <a:xfrm rot="0">
              <a:off x="827554" y="4279790"/>
              <a:ext cx="5224027" cy="4182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FFFFFF"/>
                  </a:solidFill>
                  <a:latin typeface="Canva Sans Bold"/>
                </a:rPr>
                <a:t>Neglect of Sustainable Practices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2623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08222" y="514350"/>
            <a:ext cx="16230600" cy="1028700"/>
            <a:chOff x="0" y="0"/>
            <a:chExt cx="2287793" cy="14500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287793" cy="145001"/>
            </a:xfrm>
            <a:custGeom>
              <a:avLst/>
              <a:gdLst/>
              <a:ahLst/>
              <a:cxnLst/>
              <a:rect r="r" b="b" t="t" l="l"/>
              <a:pathLst>
                <a:path h="145001" w="2287793">
                  <a:moveTo>
                    <a:pt x="9540" y="0"/>
                  </a:moveTo>
                  <a:lnTo>
                    <a:pt x="2278253" y="0"/>
                  </a:lnTo>
                  <a:cubicBezTo>
                    <a:pt x="2280783" y="0"/>
                    <a:pt x="2283209" y="1005"/>
                    <a:pt x="2284999" y="2794"/>
                  </a:cubicBezTo>
                  <a:cubicBezTo>
                    <a:pt x="2286788" y="4583"/>
                    <a:pt x="2287793" y="7010"/>
                    <a:pt x="2287793" y="9540"/>
                  </a:cubicBezTo>
                  <a:lnTo>
                    <a:pt x="2287793" y="135461"/>
                  </a:lnTo>
                  <a:cubicBezTo>
                    <a:pt x="2287793" y="137991"/>
                    <a:pt x="2286788" y="140418"/>
                    <a:pt x="2284999" y="142207"/>
                  </a:cubicBezTo>
                  <a:cubicBezTo>
                    <a:pt x="2283209" y="143996"/>
                    <a:pt x="2280783" y="145001"/>
                    <a:pt x="2278253" y="145001"/>
                  </a:cubicBezTo>
                  <a:lnTo>
                    <a:pt x="9540" y="145001"/>
                  </a:lnTo>
                  <a:cubicBezTo>
                    <a:pt x="4271" y="145001"/>
                    <a:pt x="0" y="140730"/>
                    <a:pt x="0" y="135461"/>
                  </a:cubicBezTo>
                  <a:lnTo>
                    <a:pt x="0" y="9540"/>
                  </a:lnTo>
                  <a:cubicBezTo>
                    <a:pt x="0" y="4271"/>
                    <a:pt x="4271" y="0"/>
                    <a:pt x="9540" y="0"/>
                  </a:cubicBezTo>
                  <a:close/>
                </a:path>
              </a:pathLst>
            </a:custGeom>
            <a:solidFill>
              <a:srgbClr val="A81515">
                <a:alpha val="18824"/>
              </a:srgbClr>
            </a:solidFill>
            <a:ln w="38100" cap="sq">
              <a:solidFill>
                <a:srgbClr val="FFFFFF">
                  <a:alpha val="18824"/>
                </a:srgbClr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287793" cy="1831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7080468" y="9258300"/>
            <a:ext cx="4127065" cy="675338"/>
          </a:xfrm>
          <a:custGeom>
            <a:avLst/>
            <a:gdLst/>
            <a:ahLst/>
            <a:cxnLst/>
            <a:rect r="r" b="b" t="t" l="l"/>
            <a:pathLst>
              <a:path h="675338" w="4127065">
                <a:moveTo>
                  <a:pt x="0" y="0"/>
                </a:moveTo>
                <a:lnTo>
                  <a:pt x="4127064" y="0"/>
                </a:lnTo>
                <a:lnTo>
                  <a:pt x="4127064" y="675338"/>
                </a:lnTo>
                <a:lnTo>
                  <a:pt x="0" y="6753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81125" y="2777607"/>
            <a:ext cx="7276570" cy="5792517"/>
          </a:xfrm>
          <a:custGeom>
            <a:avLst/>
            <a:gdLst/>
            <a:ahLst/>
            <a:cxnLst/>
            <a:rect r="r" b="b" t="t" l="l"/>
            <a:pathLst>
              <a:path h="5792517" w="7276570">
                <a:moveTo>
                  <a:pt x="0" y="0"/>
                </a:moveTo>
                <a:lnTo>
                  <a:pt x="7276569" y="0"/>
                </a:lnTo>
                <a:lnTo>
                  <a:pt x="7276569" y="5792517"/>
                </a:lnTo>
                <a:lnTo>
                  <a:pt x="0" y="579251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7359" t="0" r="-3060" b="-18137"/>
            </a:stretch>
          </a:blipFill>
          <a:ln cap="rnd">
            <a:noFill/>
            <a:prstDash val="solid"/>
            <a:round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0392657" y="3377825"/>
            <a:ext cx="6514218" cy="4592081"/>
          </a:xfrm>
          <a:custGeom>
            <a:avLst/>
            <a:gdLst/>
            <a:ahLst/>
            <a:cxnLst/>
            <a:rect r="r" b="b" t="t" l="l"/>
            <a:pathLst>
              <a:path h="4592081" w="6514218">
                <a:moveTo>
                  <a:pt x="0" y="0"/>
                </a:moveTo>
                <a:lnTo>
                  <a:pt x="6514218" y="0"/>
                </a:lnTo>
                <a:lnTo>
                  <a:pt x="6514218" y="4592081"/>
                </a:lnTo>
                <a:lnTo>
                  <a:pt x="0" y="459208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-828" b="0"/>
            </a:stretch>
          </a:blipFill>
          <a:ln cap="rnd">
            <a:noFill/>
            <a:prstDash val="solid"/>
            <a:round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1488140" y="779906"/>
            <a:ext cx="490819" cy="444414"/>
          </a:xfrm>
          <a:custGeom>
            <a:avLst/>
            <a:gdLst/>
            <a:ahLst/>
            <a:cxnLst/>
            <a:rect r="r" b="b" t="t" l="l"/>
            <a:pathLst>
              <a:path h="444414" w="490819">
                <a:moveTo>
                  <a:pt x="0" y="0"/>
                </a:moveTo>
                <a:lnTo>
                  <a:pt x="490819" y="0"/>
                </a:lnTo>
                <a:lnTo>
                  <a:pt x="490819" y="444414"/>
                </a:lnTo>
                <a:lnTo>
                  <a:pt x="0" y="44441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1953949" y="750178"/>
            <a:ext cx="4970346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39"/>
              </a:lnSpc>
            </a:pPr>
            <a:r>
              <a:rPr lang="en-US" sz="1999">
                <a:solidFill>
                  <a:srgbClr val="FFFFFF"/>
                </a:solidFill>
                <a:latin typeface="IBM Plex Mono Bold"/>
              </a:rPr>
              <a:t>Rising Inflation of vegetables and fruits prices in Morocco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215808" y="810852"/>
            <a:ext cx="3492089" cy="440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0"/>
              </a:lnSpc>
            </a:pPr>
            <a:r>
              <a:rPr lang="en-US" sz="3000">
                <a:solidFill>
                  <a:srgbClr val="FFFFFF"/>
                </a:solidFill>
                <a:latin typeface="Poppins Bold"/>
              </a:rPr>
              <a:t>Consequences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153772" y="880383"/>
            <a:ext cx="4677409" cy="2815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53"/>
              </a:lnSpc>
            </a:pPr>
            <a:r>
              <a:rPr lang="en-US" sz="2100">
                <a:solidFill>
                  <a:srgbClr val="FFFFFF"/>
                </a:solidFill>
                <a:latin typeface="Poppins Bold"/>
              </a:rPr>
              <a:t>Flahti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2623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514350"/>
            <a:ext cx="16230600" cy="1028700"/>
            <a:chOff x="0" y="0"/>
            <a:chExt cx="2287793" cy="14500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287793" cy="145001"/>
            </a:xfrm>
            <a:custGeom>
              <a:avLst/>
              <a:gdLst/>
              <a:ahLst/>
              <a:cxnLst/>
              <a:rect r="r" b="b" t="t" l="l"/>
              <a:pathLst>
                <a:path h="145001" w="2287793">
                  <a:moveTo>
                    <a:pt x="9540" y="0"/>
                  </a:moveTo>
                  <a:lnTo>
                    <a:pt x="2278253" y="0"/>
                  </a:lnTo>
                  <a:cubicBezTo>
                    <a:pt x="2280783" y="0"/>
                    <a:pt x="2283209" y="1005"/>
                    <a:pt x="2284999" y="2794"/>
                  </a:cubicBezTo>
                  <a:cubicBezTo>
                    <a:pt x="2286788" y="4583"/>
                    <a:pt x="2287793" y="7010"/>
                    <a:pt x="2287793" y="9540"/>
                  </a:cubicBezTo>
                  <a:lnTo>
                    <a:pt x="2287793" y="135461"/>
                  </a:lnTo>
                  <a:cubicBezTo>
                    <a:pt x="2287793" y="137991"/>
                    <a:pt x="2286788" y="140418"/>
                    <a:pt x="2284999" y="142207"/>
                  </a:cubicBezTo>
                  <a:cubicBezTo>
                    <a:pt x="2283209" y="143996"/>
                    <a:pt x="2280783" y="145001"/>
                    <a:pt x="2278253" y="145001"/>
                  </a:cubicBezTo>
                  <a:lnTo>
                    <a:pt x="9540" y="145001"/>
                  </a:lnTo>
                  <a:cubicBezTo>
                    <a:pt x="4271" y="145001"/>
                    <a:pt x="0" y="140730"/>
                    <a:pt x="0" y="135461"/>
                  </a:cubicBezTo>
                  <a:lnTo>
                    <a:pt x="0" y="9540"/>
                  </a:lnTo>
                  <a:cubicBezTo>
                    <a:pt x="0" y="4271"/>
                    <a:pt x="4271" y="0"/>
                    <a:pt x="9540" y="0"/>
                  </a:cubicBezTo>
                  <a:close/>
                </a:path>
              </a:pathLst>
            </a:custGeom>
            <a:solidFill>
              <a:srgbClr val="244389">
                <a:alpha val="18824"/>
              </a:srgbClr>
            </a:solidFill>
            <a:ln w="38100" cap="sq">
              <a:solidFill>
                <a:srgbClr val="FFFFFF">
                  <a:alpha val="18824"/>
                </a:srgbClr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287793" cy="1831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488140" y="779906"/>
            <a:ext cx="490819" cy="444414"/>
          </a:xfrm>
          <a:custGeom>
            <a:avLst/>
            <a:gdLst/>
            <a:ahLst/>
            <a:cxnLst/>
            <a:rect r="r" b="b" t="t" l="l"/>
            <a:pathLst>
              <a:path h="444414" w="490819">
                <a:moveTo>
                  <a:pt x="0" y="0"/>
                </a:moveTo>
                <a:lnTo>
                  <a:pt x="490819" y="0"/>
                </a:lnTo>
                <a:lnTo>
                  <a:pt x="490819" y="444414"/>
                </a:lnTo>
                <a:lnTo>
                  <a:pt x="0" y="4444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88140" y="3365968"/>
            <a:ext cx="4269162" cy="4269162"/>
          </a:xfrm>
          <a:custGeom>
            <a:avLst/>
            <a:gdLst/>
            <a:ahLst/>
            <a:cxnLst/>
            <a:rect r="r" b="b" t="t" l="l"/>
            <a:pathLst>
              <a:path h="4269162" w="4269162">
                <a:moveTo>
                  <a:pt x="0" y="0"/>
                </a:moveTo>
                <a:lnTo>
                  <a:pt x="4269162" y="0"/>
                </a:lnTo>
                <a:lnTo>
                  <a:pt x="4269162" y="4269162"/>
                </a:lnTo>
                <a:lnTo>
                  <a:pt x="0" y="42691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349712" y="2936801"/>
            <a:ext cx="5680545" cy="2206699"/>
          </a:xfrm>
          <a:custGeom>
            <a:avLst/>
            <a:gdLst/>
            <a:ahLst/>
            <a:cxnLst/>
            <a:rect r="r" b="b" t="t" l="l"/>
            <a:pathLst>
              <a:path h="2206699" w="5680545">
                <a:moveTo>
                  <a:pt x="0" y="0"/>
                </a:moveTo>
                <a:lnTo>
                  <a:pt x="5680545" y="0"/>
                </a:lnTo>
                <a:lnTo>
                  <a:pt x="5680545" y="2206699"/>
                </a:lnTo>
                <a:lnTo>
                  <a:pt x="0" y="220669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7177" t="0" r="-5831" b="0"/>
            </a:stretch>
          </a:blipFill>
          <a:ln cap="rnd">
            <a:noFill/>
            <a:prstDash val="solid"/>
            <a:round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14422554" y="5335821"/>
            <a:ext cx="2206699" cy="2206699"/>
          </a:xfrm>
          <a:custGeom>
            <a:avLst/>
            <a:gdLst/>
            <a:ahLst/>
            <a:cxnLst/>
            <a:rect r="r" b="b" t="t" l="l"/>
            <a:pathLst>
              <a:path h="2206699" w="2206699">
                <a:moveTo>
                  <a:pt x="0" y="0"/>
                </a:moveTo>
                <a:lnTo>
                  <a:pt x="2206699" y="0"/>
                </a:lnTo>
                <a:lnTo>
                  <a:pt x="2206699" y="2206699"/>
                </a:lnTo>
                <a:lnTo>
                  <a:pt x="0" y="220669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8349712" y="5500549"/>
            <a:ext cx="5680545" cy="1877243"/>
          </a:xfrm>
          <a:custGeom>
            <a:avLst/>
            <a:gdLst/>
            <a:ahLst/>
            <a:cxnLst/>
            <a:rect r="r" b="b" t="t" l="l"/>
            <a:pathLst>
              <a:path h="1877243" w="5680545">
                <a:moveTo>
                  <a:pt x="0" y="0"/>
                </a:moveTo>
                <a:lnTo>
                  <a:pt x="5680545" y="0"/>
                </a:lnTo>
                <a:lnTo>
                  <a:pt x="5680545" y="1877243"/>
                </a:lnTo>
                <a:lnTo>
                  <a:pt x="0" y="187724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8626399" y="7812087"/>
            <a:ext cx="1810828" cy="1909450"/>
          </a:xfrm>
          <a:custGeom>
            <a:avLst/>
            <a:gdLst/>
            <a:ahLst/>
            <a:cxnLst/>
            <a:rect r="r" b="b" t="t" l="l"/>
            <a:pathLst>
              <a:path h="1909450" w="1810828">
                <a:moveTo>
                  <a:pt x="0" y="0"/>
                </a:moveTo>
                <a:lnTo>
                  <a:pt x="1810829" y="0"/>
                </a:lnTo>
                <a:lnTo>
                  <a:pt x="1810829" y="1909450"/>
                </a:lnTo>
                <a:lnTo>
                  <a:pt x="0" y="190945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44252" t="0" r="-43207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4694712" y="7928315"/>
            <a:ext cx="1662384" cy="1676995"/>
          </a:xfrm>
          <a:custGeom>
            <a:avLst/>
            <a:gdLst/>
            <a:ahLst/>
            <a:cxnLst/>
            <a:rect r="r" b="b" t="t" l="l"/>
            <a:pathLst>
              <a:path h="1676995" w="1662384">
                <a:moveTo>
                  <a:pt x="0" y="0"/>
                </a:moveTo>
                <a:lnTo>
                  <a:pt x="1662384" y="0"/>
                </a:lnTo>
                <a:lnTo>
                  <a:pt x="1662384" y="1676995"/>
                </a:lnTo>
                <a:lnTo>
                  <a:pt x="0" y="167699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54847" t="-13861" r="-55732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0691038" y="8427224"/>
            <a:ext cx="3339218" cy="883763"/>
          </a:xfrm>
          <a:custGeom>
            <a:avLst/>
            <a:gdLst/>
            <a:ahLst/>
            <a:cxnLst/>
            <a:rect r="r" b="b" t="t" l="l"/>
            <a:pathLst>
              <a:path h="883763" w="3339218">
                <a:moveTo>
                  <a:pt x="0" y="0"/>
                </a:moveTo>
                <a:lnTo>
                  <a:pt x="3339219" y="0"/>
                </a:lnTo>
                <a:lnTo>
                  <a:pt x="3339219" y="883763"/>
                </a:lnTo>
                <a:lnTo>
                  <a:pt x="0" y="88376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19586" t="-62960" r="-17991" b="-64462"/>
            </a:stretch>
          </a:blipFill>
          <a:ln cap="rnd">
            <a:noFill/>
            <a:prstDash val="solid"/>
            <a:round/>
          </a:ln>
        </p:spPr>
      </p:sp>
      <p:sp>
        <p:nvSpPr>
          <p:cNvPr name="Freeform 13" id="13"/>
          <p:cNvSpPr/>
          <p:nvPr/>
        </p:nvSpPr>
        <p:spPr>
          <a:xfrm flipH="false" flipV="false" rot="0">
            <a:off x="14694712" y="3211055"/>
            <a:ext cx="1708758" cy="1734241"/>
          </a:xfrm>
          <a:custGeom>
            <a:avLst/>
            <a:gdLst/>
            <a:ahLst/>
            <a:cxnLst/>
            <a:rect r="r" b="b" t="t" l="l"/>
            <a:pathLst>
              <a:path h="1734241" w="1708758">
                <a:moveTo>
                  <a:pt x="0" y="0"/>
                </a:moveTo>
                <a:lnTo>
                  <a:pt x="1708758" y="0"/>
                </a:lnTo>
                <a:lnTo>
                  <a:pt x="1708758" y="1734241"/>
                </a:lnTo>
                <a:lnTo>
                  <a:pt x="0" y="1734241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8268" t="-17726" r="-14302" b="-14668"/>
            </a:stretch>
          </a:blipFill>
          <a:ln cap="rnd">
            <a:noFill/>
            <a:prstDash val="solid"/>
            <a:round/>
          </a:ln>
        </p:spPr>
      </p:sp>
      <p:sp>
        <p:nvSpPr>
          <p:cNvPr name="TextBox 14" id="14"/>
          <p:cNvSpPr txBox="true"/>
          <p:nvPr/>
        </p:nvSpPr>
        <p:spPr>
          <a:xfrm rot="0">
            <a:off x="14608246" y="813435"/>
            <a:ext cx="2423491" cy="440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0"/>
              </a:lnSpc>
            </a:pPr>
            <a:r>
              <a:rPr lang="en-US" sz="3000">
                <a:solidFill>
                  <a:srgbClr val="FFFFFF"/>
                </a:solidFill>
                <a:latin typeface="Poppins Bold"/>
              </a:rPr>
              <a:t>Our solution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143172" y="7812087"/>
            <a:ext cx="2959099" cy="6151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24"/>
              </a:lnSpc>
            </a:pPr>
            <a:r>
              <a:rPr lang="en-US" sz="2172">
                <a:solidFill>
                  <a:srgbClr val="FFFFFF"/>
                </a:solidFill>
                <a:latin typeface="Poppins Bold"/>
              </a:rPr>
              <a:t>A comprehensive agricultural chatbot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437228" y="2222661"/>
            <a:ext cx="3442055" cy="440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10"/>
              </a:lnSpc>
            </a:pPr>
            <a:r>
              <a:rPr lang="en-US" sz="3000" u="sng">
                <a:solidFill>
                  <a:srgbClr val="FFFFFF"/>
                </a:solidFill>
                <a:latin typeface="Poppins Bold"/>
              </a:rPr>
              <a:t>Technology used 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153772" y="880383"/>
            <a:ext cx="4677409" cy="2815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53"/>
              </a:lnSpc>
            </a:pPr>
            <a:r>
              <a:rPr lang="en-US" sz="2100">
                <a:solidFill>
                  <a:srgbClr val="FFFFFF"/>
                </a:solidFill>
                <a:latin typeface="Poppins Bold"/>
              </a:rPr>
              <a:t>Flahti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2623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514350"/>
            <a:ext cx="16230600" cy="1028700"/>
            <a:chOff x="0" y="0"/>
            <a:chExt cx="2287793" cy="14500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287793" cy="145001"/>
            </a:xfrm>
            <a:custGeom>
              <a:avLst/>
              <a:gdLst/>
              <a:ahLst/>
              <a:cxnLst/>
              <a:rect r="r" b="b" t="t" l="l"/>
              <a:pathLst>
                <a:path h="145001" w="2287793">
                  <a:moveTo>
                    <a:pt x="9540" y="0"/>
                  </a:moveTo>
                  <a:lnTo>
                    <a:pt x="2278253" y="0"/>
                  </a:lnTo>
                  <a:cubicBezTo>
                    <a:pt x="2280783" y="0"/>
                    <a:pt x="2283209" y="1005"/>
                    <a:pt x="2284999" y="2794"/>
                  </a:cubicBezTo>
                  <a:cubicBezTo>
                    <a:pt x="2286788" y="4583"/>
                    <a:pt x="2287793" y="7010"/>
                    <a:pt x="2287793" y="9540"/>
                  </a:cubicBezTo>
                  <a:lnTo>
                    <a:pt x="2287793" y="135461"/>
                  </a:lnTo>
                  <a:cubicBezTo>
                    <a:pt x="2287793" y="137991"/>
                    <a:pt x="2286788" y="140418"/>
                    <a:pt x="2284999" y="142207"/>
                  </a:cubicBezTo>
                  <a:cubicBezTo>
                    <a:pt x="2283209" y="143996"/>
                    <a:pt x="2280783" y="145001"/>
                    <a:pt x="2278253" y="145001"/>
                  </a:cubicBezTo>
                  <a:lnTo>
                    <a:pt x="9540" y="145001"/>
                  </a:lnTo>
                  <a:cubicBezTo>
                    <a:pt x="4271" y="145001"/>
                    <a:pt x="0" y="140730"/>
                    <a:pt x="0" y="135461"/>
                  </a:cubicBezTo>
                  <a:lnTo>
                    <a:pt x="0" y="9540"/>
                  </a:lnTo>
                  <a:cubicBezTo>
                    <a:pt x="0" y="4271"/>
                    <a:pt x="4271" y="0"/>
                    <a:pt x="9540" y="0"/>
                  </a:cubicBezTo>
                  <a:close/>
                </a:path>
              </a:pathLst>
            </a:custGeom>
            <a:solidFill>
              <a:srgbClr val="244389">
                <a:alpha val="18824"/>
              </a:srgbClr>
            </a:solidFill>
            <a:ln w="38100" cap="sq">
              <a:solidFill>
                <a:srgbClr val="FFFFFF">
                  <a:alpha val="18824"/>
                </a:srgbClr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287793" cy="1831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488140" y="779906"/>
            <a:ext cx="490819" cy="444414"/>
          </a:xfrm>
          <a:custGeom>
            <a:avLst/>
            <a:gdLst/>
            <a:ahLst/>
            <a:cxnLst/>
            <a:rect r="r" b="b" t="t" l="l"/>
            <a:pathLst>
              <a:path h="444414" w="490819">
                <a:moveTo>
                  <a:pt x="0" y="0"/>
                </a:moveTo>
                <a:lnTo>
                  <a:pt x="490819" y="0"/>
                </a:lnTo>
                <a:lnTo>
                  <a:pt x="490819" y="444414"/>
                </a:lnTo>
                <a:lnTo>
                  <a:pt x="0" y="4444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1361862" y="8164257"/>
            <a:ext cx="5447285" cy="891374"/>
          </a:xfrm>
          <a:custGeom>
            <a:avLst/>
            <a:gdLst/>
            <a:ahLst/>
            <a:cxnLst/>
            <a:rect r="r" b="b" t="t" l="l"/>
            <a:pathLst>
              <a:path h="891374" w="5447285">
                <a:moveTo>
                  <a:pt x="0" y="0"/>
                </a:moveTo>
                <a:lnTo>
                  <a:pt x="5447285" y="0"/>
                </a:lnTo>
                <a:lnTo>
                  <a:pt x="5447285" y="891374"/>
                </a:lnTo>
                <a:lnTo>
                  <a:pt x="0" y="89137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560029" y="2144849"/>
            <a:ext cx="5447285" cy="891374"/>
          </a:xfrm>
          <a:custGeom>
            <a:avLst/>
            <a:gdLst/>
            <a:ahLst/>
            <a:cxnLst/>
            <a:rect r="r" b="b" t="t" l="l"/>
            <a:pathLst>
              <a:path h="891374" w="5447285">
                <a:moveTo>
                  <a:pt x="0" y="0"/>
                </a:moveTo>
                <a:lnTo>
                  <a:pt x="5447285" y="0"/>
                </a:lnTo>
                <a:lnTo>
                  <a:pt x="5447285" y="891374"/>
                </a:lnTo>
                <a:lnTo>
                  <a:pt x="0" y="89137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826181" y="3931573"/>
            <a:ext cx="3511295" cy="3943144"/>
          </a:xfrm>
          <a:custGeom>
            <a:avLst/>
            <a:gdLst/>
            <a:ahLst/>
            <a:cxnLst/>
            <a:rect r="r" b="b" t="t" l="l"/>
            <a:pathLst>
              <a:path h="3943144" w="3511295">
                <a:moveTo>
                  <a:pt x="0" y="0"/>
                </a:moveTo>
                <a:lnTo>
                  <a:pt x="3511295" y="0"/>
                </a:lnTo>
                <a:lnTo>
                  <a:pt x="3511295" y="3943144"/>
                </a:lnTo>
                <a:lnTo>
                  <a:pt x="0" y="394314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5116368" y="4635408"/>
            <a:ext cx="6741711" cy="2535473"/>
          </a:xfrm>
          <a:custGeom>
            <a:avLst/>
            <a:gdLst/>
            <a:ahLst/>
            <a:cxnLst/>
            <a:rect r="r" b="b" t="t" l="l"/>
            <a:pathLst>
              <a:path h="2535473" w="6741711">
                <a:moveTo>
                  <a:pt x="0" y="0"/>
                </a:moveTo>
                <a:lnTo>
                  <a:pt x="6741711" y="0"/>
                </a:lnTo>
                <a:lnTo>
                  <a:pt x="6741711" y="2535473"/>
                </a:lnTo>
                <a:lnTo>
                  <a:pt x="0" y="253547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2584" t="-28138" r="-12028" b="-75289"/>
            </a:stretch>
          </a:blipFill>
          <a:ln cap="rnd">
            <a:noFill/>
            <a:prstDash val="solid"/>
            <a:round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12639129" y="3977100"/>
            <a:ext cx="4822690" cy="3619802"/>
          </a:xfrm>
          <a:custGeom>
            <a:avLst/>
            <a:gdLst/>
            <a:ahLst/>
            <a:cxnLst/>
            <a:rect r="r" b="b" t="t" l="l"/>
            <a:pathLst>
              <a:path h="3619802" w="4822690">
                <a:moveTo>
                  <a:pt x="0" y="0"/>
                </a:moveTo>
                <a:lnTo>
                  <a:pt x="4822690" y="0"/>
                </a:lnTo>
                <a:lnTo>
                  <a:pt x="4822690" y="3619802"/>
                </a:lnTo>
                <a:lnTo>
                  <a:pt x="0" y="361980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5101466" y="813435"/>
            <a:ext cx="1593985" cy="440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0"/>
              </a:lnSpc>
            </a:pPr>
            <a:r>
              <a:rPr lang="en-US" sz="3000">
                <a:solidFill>
                  <a:srgbClr val="FFFFFF"/>
                </a:solidFill>
                <a:latin typeface="Poppins Bold"/>
              </a:rPr>
              <a:t>Dataset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153772" y="880383"/>
            <a:ext cx="4677409" cy="2815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53"/>
              </a:lnSpc>
            </a:pPr>
            <a:r>
              <a:rPr lang="en-US" sz="2100">
                <a:solidFill>
                  <a:srgbClr val="FFFFFF"/>
                </a:solidFill>
                <a:latin typeface="Poppins Bold"/>
              </a:rPr>
              <a:t>Flahti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2623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8000"/>
            </a:blip>
            <a:stretch>
              <a:fillRect l="-3007" t="0" r="-3007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514350"/>
            <a:ext cx="16230600" cy="1028700"/>
            <a:chOff x="0" y="0"/>
            <a:chExt cx="2287793" cy="14500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287793" cy="145001"/>
            </a:xfrm>
            <a:custGeom>
              <a:avLst/>
              <a:gdLst/>
              <a:ahLst/>
              <a:cxnLst/>
              <a:rect r="r" b="b" t="t" l="l"/>
              <a:pathLst>
                <a:path h="145001" w="2287793">
                  <a:moveTo>
                    <a:pt x="9540" y="0"/>
                  </a:moveTo>
                  <a:lnTo>
                    <a:pt x="2278253" y="0"/>
                  </a:lnTo>
                  <a:cubicBezTo>
                    <a:pt x="2280783" y="0"/>
                    <a:pt x="2283209" y="1005"/>
                    <a:pt x="2284999" y="2794"/>
                  </a:cubicBezTo>
                  <a:cubicBezTo>
                    <a:pt x="2286788" y="4583"/>
                    <a:pt x="2287793" y="7010"/>
                    <a:pt x="2287793" y="9540"/>
                  </a:cubicBezTo>
                  <a:lnTo>
                    <a:pt x="2287793" y="135461"/>
                  </a:lnTo>
                  <a:cubicBezTo>
                    <a:pt x="2287793" y="137991"/>
                    <a:pt x="2286788" y="140418"/>
                    <a:pt x="2284999" y="142207"/>
                  </a:cubicBezTo>
                  <a:cubicBezTo>
                    <a:pt x="2283209" y="143996"/>
                    <a:pt x="2280783" y="145001"/>
                    <a:pt x="2278253" y="145001"/>
                  </a:cubicBezTo>
                  <a:lnTo>
                    <a:pt x="9540" y="145001"/>
                  </a:lnTo>
                  <a:cubicBezTo>
                    <a:pt x="4271" y="145001"/>
                    <a:pt x="0" y="140730"/>
                    <a:pt x="0" y="135461"/>
                  </a:cubicBezTo>
                  <a:lnTo>
                    <a:pt x="0" y="9540"/>
                  </a:lnTo>
                  <a:cubicBezTo>
                    <a:pt x="0" y="4271"/>
                    <a:pt x="4271" y="0"/>
                    <a:pt x="9540" y="0"/>
                  </a:cubicBezTo>
                  <a:close/>
                </a:path>
              </a:pathLst>
            </a:custGeom>
            <a:solidFill>
              <a:srgbClr val="244389">
                <a:alpha val="18824"/>
              </a:srgbClr>
            </a:solidFill>
            <a:ln w="38100" cap="sq">
              <a:solidFill>
                <a:srgbClr val="FFFFFF">
                  <a:alpha val="18824"/>
                </a:srgbClr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287793" cy="1831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488140" y="779906"/>
            <a:ext cx="490819" cy="444414"/>
          </a:xfrm>
          <a:custGeom>
            <a:avLst/>
            <a:gdLst/>
            <a:ahLst/>
            <a:cxnLst/>
            <a:rect r="r" b="b" t="t" l="l"/>
            <a:pathLst>
              <a:path h="444414" w="490819">
                <a:moveTo>
                  <a:pt x="0" y="0"/>
                </a:moveTo>
                <a:lnTo>
                  <a:pt x="490819" y="0"/>
                </a:lnTo>
                <a:lnTo>
                  <a:pt x="490819" y="444414"/>
                </a:lnTo>
                <a:lnTo>
                  <a:pt x="0" y="4444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560029" y="2144849"/>
            <a:ext cx="5447285" cy="891374"/>
          </a:xfrm>
          <a:custGeom>
            <a:avLst/>
            <a:gdLst/>
            <a:ahLst/>
            <a:cxnLst/>
            <a:rect r="r" b="b" t="t" l="l"/>
            <a:pathLst>
              <a:path h="891374" w="5447285">
                <a:moveTo>
                  <a:pt x="0" y="0"/>
                </a:moveTo>
                <a:lnTo>
                  <a:pt x="5447285" y="0"/>
                </a:lnTo>
                <a:lnTo>
                  <a:pt x="5447285" y="891374"/>
                </a:lnTo>
                <a:lnTo>
                  <a:pt x="0" y="89137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4462528" y="813435"/>
            <a:ext cx="2569209" cy="440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0"/>
              </a:lnSpc>
            </a:pPr>
            <a:r>
              <a:rPr lang="en-US" sz="3000">
                <a:solidFill>
                  <a:srgbClr val="FFFFFF"/>
                </a:solidFill>
                <a:latin typeface="Poppins Bold"/>
              </a:rPr>
              <a:t>Key features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643791" y="2303833"/>
            <a:ext cx="5974353" cy="8986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67"/>
              </a:lnSpc>
            </a:pPr>
            <a:r>
              <a:rPr lang="en-US" sz="3240">
                <a:solidFill>
                  <a:srgbClr val="FFFFFF"/>
                </a:solidFill>
                <a:latin typeface="Poppins"/>
              </a:rPr>
              <a:t>1.</a:t>
            </a:r>
            <a:r>
              <a:rPr lang="en-US" sz="3240">
                <a:solidFill>
                  <a:srgbClr val="FFFFFF"/>
                </a:solidFill>
                <a:latin typeface="Poppins"/>
                <a:ea typeface="Poppins"/>
              </a:rPr>
              <a:t> Crop Selecti﻿on Guidance in different moroccan regions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497461" y="2895375"/>
            <a:ext cx="5680992" cy="8986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67"/>
              </a:lnSpc>
            </a:pPr>
            <a:r>
              <a:rPr lang="en-US" sz="3240">
                <a:solidFill>
                  <a:srgbClr val="FFFFFF"/>
                </a:solidFill>
                <a:latin typeface="Poppins"/>
              </a:rPr>
              <a:t>6.</a:t>
            </a:r>
            <a:r>
              <a:rPr lang="en-US" sz="3240">
                <a:solidFill>
                  <a:srgbClr val="FFFFFF"/>
                </a:solidFill>
                <a:latin typeface="Poppins"/>
              </a:rPr>
              <a:t> Farm Management and Planning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643791" y="3972496"/>
            <a:ext cx="5680992" cy="8986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67"/>
              </a:lnSpc>
            </a:pPr>
            <a:r>
              <a:rPr lang="en-US" sz="3240">
                <a:solidFill>
                  <a:srgbClr val="FFFFFF"/>
                </a:solidFill>
                <a:latin typeface="Poppins"/>
              </a:rPr>
              <a:t>2.  Pest and Disease management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497461" y="4564038"/>
            <a:ext cx="5680992" cy="8986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67"/>
              </a:lnSpc>
            </a:pPr>
            <a:r>
              <a:rPr lang="en-US" sz="3240">
                <a:solidFill>
                  <a:srgbClr val="FFFFFF"/>
                </a:solidFill>
                <a:latin typeface="Poppins"/>
              </a:rPr>
              <a:t>7.  Sustainable Farming Practices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643791" y="5641159"/>
            <a:ext cx="5680992" cy="8986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67"/>
              </a:lnSpc>
            </a:pPr>
            <a:r>
              <a:rPr lang="en-US" sz="3240">
                <a:solidFill>
                  <a:srgbClr val="FFFFFF"/>
                </a:solidFill>
                <a:latin typeface="Poppins"/>
              </a:rPr>
              <a:t>3.</a:t>
            </a:r>
            <a:r>
              <a:rPr lang="en-US" sz="3240">
                <a:solidFill>
                  <a:srgbClr val="FFFFFF"/>
                </a:solidFill>
                <a:latin typeface="Poppins"/>
              </a:rPr>
              <a:t> Optimal Growing Conditions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497461" y="6232701"/>
            <a:ext cx="5680992" cy="4665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67"/>
              </a:lnSpc>
            </a:pPr>
            <a:r>
              <a:rPr lang="en-US" sz="3240">
                <a:solidFill>
                  <a:srgbClr val="FFFFFF"/>
                </a:solidFill>
                <a:latin typeface="Poppins"/>
              </a:rPr>
              <a:t>8.</a:t>
            </a:r>
            <a:r>
              <a:rPr lang="en-US" sz="3240">
                <a:solidFill>
                  <a:srgbClr val="FFFFFF"/>
                </a:solidFill>
                <a:latin typeface="Poppins"/>
              </a:rPr>
              <a:t> Market Information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643791" y="7309822"/>
            <a:ext cx="5680992" cy="8986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67"/>
              </a:lnSpc>
            </a:pPr>
            <a:r>
              <a:rPr lang="en-US" sz="3240">
                <a:solidFill>
                  <a:srgbClr val="FFFFFF"/>
                </a:solidFill>
                <a:latin typeface="Poppins"/>
              </a:rPr>
              <a:t>4.</a:t>
            </a:r>
            <a:r>
              <a:rPr lang="en-US" sz="3240">
                <a:solidFill>
                  <a:srgbClr val="FFFFFF"/>
                </a:solidFill>
                <a:latin typeface="Poppins"/>
              </a:rPr>
              <a:t> Optimal Growing Conditions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497461" y="7469281"/>
            <a:ext cx="5680992" cy="8986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67"/>
              </a:lnSpc>
            </a:pPr>
            <a:r>
              <a:rPr lang="en-US" sz="3240">
                <a:solidFill>
                  <a:srgbClr val="FFFFFF"/>
                </a:solidFill>
                <a:latin typeface="Poppins"/>
              </a:rPr>
              <a:t>10.</a:t>
            </a:r>
            <a:r>
              <a:rPr lang="en-US" sz="3240">
                <a:solidFill>
                  <a:srgbClr val="FFFFFF"/>
                </a:solidFill>
                <a:latin typeface="Poppins"/>
              </a:rPr>
              <a:t> Government Schemes and Support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643791" y="8978485"/>
            <a:ext cx="5680992" cy="4665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67"/>
              </a:lnSpc>
            </a:pPr>
            <a:r>
              <a:rPr lang="en-US" sz="3240">
                <a:solidFill>
                  <a:srgbClr val="FFFFFF"/>
                </a:solidFill>
                <a:latin typeface="Poppins"/>
              </a:rPr>
              <a:t>5.</a:t>
            </a:r>
            <a:r>
              <a:rPr lang="en-US" sz="3240">
                <a:solidFill>
                  <a:srgbClr val="FFFFFF"/>
                </a:solidFill>
                <a:latin typeface="Poppins"/>
              </a:rPr>
              <a:t> Water Management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153772" y="880383"/>
            <a:ext cx="4677409" cy="2815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53"/>
              </a:lnSpc>
            </a:pPr>
            <a:r>
              <a:rPr lang="en-US" sz="2100">
                <a:solidFill>
                  <a:srgbClr val="FFFFFF"/>
                </a:solidFill>
                <a:latin typeface="Poppins Bold"/>
              </a:rPr>
              <a:t>Flahti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514350"/>
            <a:ext cx="16230600" cy="1028700"/>
            <a:chOff x="0" y="0"/>
            <a:chExt cx="2287793" cy="14500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287793" cy="145001"/>
            </a:xfrm>
            <a:custGeom>
              <a:avLst/>
              <a:gdLst/>
              <a:ahLst/>
              <a:cxnLst/>
              <a:rect r="r" b="b" t="t" l="l"/>
              <a:pathLst>
                <a:path h="145001" w="2287793">
                  <a:moveTo>
                    <a:pt x="9540" y="0"/>
                  </a:moveTo>
                  <a:lnTo>
                    <a:pt x="2278253" y="0"/>
                  </a:lnTo>
                  <a:cubicBezTo>
                    <a:pt x="2280783" y="0"/>
                    <a:pt x="2283209" y="1005"/>
                    <a:pt x="2284999" y="2794"/>
                  </a:cubicBezTo>
                  <a:cubicBezTo>
                    <a:pt x="2286788" y="4583"/>
                    <a:pt x="2287793" y="7010"/>
                    <a:pt x="2287793" y="9540"/>
                  </a:cubicBezTo>
                  <a:lnTo>
                    <a:pt x="2287793" y="135461"/>
                  </a:lnTo>
                  <a:cubicBezTo>
                    <a:pt x="2287793" y="137991"/>
                    <a:pt x="2286788" y="140418"/>
                    <a:pt x="2284999" y="142207"/>
                  </a:cubicBezTo>
                  <a:cubicBezTo>
                    <a:pt x="2283209" y="143996"/>
                    <a:pt x="2280783" y="145001"/>
                    <a:pt x="2278253" y="145001"/>
                  </a:cubicBezTo>
                  <a:lnTo>
                    <a:pt x="9540" y="145001"/>
                  </a:lnTo>
                  <a:cubicBezTo>
                    <a:pt x="4271" y="145001"/>
                    <a:pt x="0" y="140730"/>
                    <a:pt x="0" y="135461"/>
                  </a:cubicBezTo>
                  <a:lnTo>
                    <a:pt x="0" y="9540"/>
                  </a:lnTo>
                  <a:cubicBezTo>
                    <a:pt x="0" y="4271"/>
                    <a:pt x="4271" y="0"/>
                    <a:pt x="9540" y="0"/>
                  </a:cubicBezTo>
                  <a:close/>
                </a:path>
              </a:pathLst>
            </a:custGeom>
            <a:solidFill>
              <a:srgbClr val="244389">
                <a:alpha val="18824"/>
              </a:srgbClr>
            </a:solidFill>
            <a:ln w="38100" cap="sq">
              <a:solidFill>
                <a:srgbClr val="FFFFFF">
                  <a:alpha val="18824"/>
                </a:srgbClr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287793" cy="1831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488140" y="779906"/>
            <a:ext cx="490819" cy="444414"/>
          </a:xfrm>
          <a:custGeom>
            <a:avLst/>
            <a:gdLst/>
            <a:ahLst/>
            <a:cxnLst/>
            <a:rect r="r" b="b" t="t" l="l"/>
            <a:pathLst>
              <a:path h="444414" w="490819">
                <a:moveTo>
                  <a:pt x="0" y="0"/>
                </a:moveTo>
                <a:lnTo>
                  <a:pt x="490819" y="0"/>
                </a:lnTo>
                <a:lnTo>
                  <a:pt x="490819" y="444414"/>
                </a:lnTo>
                <a:lnTo>
                  <a:pt x="0" y="4444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1361862" y="8164257"/>
            <a:ext cx="5447285" cy="891374"/>
          </a:xfrm>
          <a:custGeom>
            <a:avLst/>
            <a:gdLst/>
            <a:ahLst/>
            <a:cxnLst/>
            <a:rect r="r" b="b" t="t" l="l"/>
            <a:pathLst>
              <a:path h="891374" w="5447285">
                <a:moveTo>
                  <a:pt x="0" y="0"/>
                </a:moveTo>
                <a:lnTo>
                  <a:pt x="5447285" y="0"/>
                </a:lnTo>
                <a:lnTo>
                  <a:pt x="5447285" y="891374"/>
                </a:lnTo>
                <a:lnTo>
                  <a:pt x="0" y="89137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564357" y="2144849"/>
            <a:ext cx="5447285" cy="891374"/>
          </a:xfrm>
          <a:custGeom>
            <a:avLst/>
            <a:gdLst/>
            <a:ahLst/>
            <a:cxnLst/>
            <a:rect r="r" b="b" t="t" l="l"/>
            <a:pathLst>
              <a:path h="891374" w="5447285">
                <a:moveTo>
                  <a:pt x="0" y="0"/>
                </a:moveTo>
                <a:lnTo>
                  <a:pt x="5447286" y="0"/>
                </a:lnTo>
                <a:lnTo>
                  <a:pt x="5447286" y="891374"/>
                </a:lnTo>
                <a:lnTo>
                  <a:pt x="0" y="89137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9" id="9">
            <a:hlinkClick action="ppaction://media"/>
          </p:cNvPr>
          <p:cNvPicPr>
            <a:picLocks noChangeAspect="true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7"/>
          <a:srcRect l="5854" t="0" r="5979" b="0"/>
          <a:stretch>
            <a:fillRect/>
          </a:stretch>
        </p:blipFill>
        <p:spPr>
          <a:xfrm flipH="false" flipV="false" rot="0">
            <a:off x="722273" y="1839353"/>
            <a:ext cx="16843455" cy="8187543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14608246" y="813435"/>
            <a:ext cx="2423491" cy="440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0"/>
              </a:lnSpc>
            </a:pPr>
            <a:r>
              <a:rPr lang="en-US" sz="3000">
                <a:solidFill>
                  <a:srgbClr val="FFFFFF"/>
                </a:solidFill>
                <a:latin typeface="Poppins Bold"/>
              </a:rPr>
              <a:t>Our solution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026162" y="704743"/>
            <a:ext cx="2235676" cy="5143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Canva Sans Bold"/>
              </a:rPr>
              <a:t>Demo video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153772" y="880383"/>
            <a:ext cx="4677409" cy="2815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53"/>
              </a:lnSpc>
            </a:pPr>
            <a:r>
              <a:rPr lang="en-US" sz="2100">
                <a:solidFill>
                  <a:srgbClr val="FFFFFF"/>
                </a:solidFill>
                <a:latin typeface="Poppins Bold"/>
              </a:rPr>
              <a:t>Flahti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DAGFhJ36MUc</dc:identifier>
  <dcterms:modified xsi:type="dcterms:W3CDTF">2011-08-01T06:04:30Z</dcterms:modified>
  <cp:revision>1</cp:revision>
  <dc:title>thinkai</dc:title>
</cp:coreProperties>
</file>